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8" r:id="rId4"/>
    <p:sldId id="287" r:id="rId5"/>
    <p:sldId id="270" r:id="rId6"/>
    <p:sldId id="275" r:id="rId7"/>
    <p:sldId id="261" r:id="rId8"/>
    <p:sldId id="262" r:id="rId9"/>
    <p:sldId id="288" r:id="rId10"/>
    <p:sldId id="264" r:id="rId11"/>
    <p:sldId id="265" r:id="rId12"/>
    <p:sldId id="289" r:id="rId13"/>
    <p:sldId id="276" r:id="rId14"/>
    <p:sldId id="266" r:id="rId15"/>
    <p:sldId id="291" r:id="rId16"/>
    <p:sldId id="283" r:id="rId17"/>
    <p:sldId id="285" r:id="rId18"/>
    <p:sldId id="272" r:id="rId19"/>
    <p:sldId id="268" r:id="rId20"/>
    <p:sldId id="290" r:id="rId21"/>
    <p:sldId id="277" r:id="rId22"/>
    <p:sldId id="278" r:id="rId23"/>
    <p:sldId id="284" r:id="rId24"/>
  </p:sldIdLst>
  <p:sldSz cx="9144000" cy="6858000" type="screen4x3"/>
  <p:notesSz cx="6797675" cy="9928225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81E"/>
    <a:srgbClr val="FA3C16"/>
    <a:srgbClr val="00FF99"/>
    <a:srgbClr val="F0F5FD"/>
    <a:srgbClr val="E8F0F8"/>
    <a:srgbClr val="E6E6E6"/>
    <a:srgbClr val="DDDDDD"/>
    <a:srgbClr val="C0C0C0"/>
    <a:srgbClr val="B2B2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41" autoAdjust="0"/>
    <p:restoredTop sz="79676" autoAdjust="0"/>
  </p:normalViewPr>
  <p:slideViewPr>
    <p:cSldViewPr>
      <p:cViewPr varScale="1">
        <p:scale>
          <a:sx n="68" d="100"/>
          <a:sy n="68" d="100"/>
        </p:scale>
        <p:origin x="124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3F98429-6036-456A-8941-11DBD1DF9237}" type="slidenum">
              <a:rPr lang="en-GB" altLang="de-DE"/>
              <a:pPr>
                <a:defRPr/>
              </a:pPr>
              <a:t>‹N°›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935044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noProof="0" smtClean="0"/>
              <a:t>Mastertextformat bearbeiten</a:t>
            </a:r>
          </a:p>
          <a:p>
            <a:pPr lvl="1"/>
            <a:r>
              <a:rPr lang="de-CH" altLang="de-DE" noProof="0" smtClean="0"/>
              <a:t>Zweite Ebene</a:t>
            </a:r>
          </a:p>
          <a:p>
            <a:pPr lvl="2"/>
            <a:r>
              <a:rPr lang="de-CH" altLang="de-DE" noProof="0" smtClean="0"/>
              <a:t>Dritte Ebene</a:t>
            </a:r>
          </a:p>
          <a:p>
            <a:pPr lvl="3"/>
            <a:r>
              <a:rPr lang="de-CH" altLang="de-DE" noProof="0" smtClean="0"/>
              <a:t>Vierte Ebene</a:t>
            </a:r>
          </a:p>
          <a:p>
            <a:pPr lvl="4"/>
            <a:r>
              <a:rPr lang="de-CH" alt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DA9303E-5DBA-40E1-A4FF-5D3748357669}" type="slidenum">
              <a:rPr lang="de-CH" altLang="de-DE"/>
              <a:pPr>
                <a:defRPr/>
              </a:pPr>
              <a:t>‹N°›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1291992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Messages </a:t>
            </a:r>
            <a:r>
              <a:rPr lang="de-CH" dirty="0" err="1" smtClean="0"/>
              <a:t>principaux</a:t>
            </a:r>
            <a:r>
              <a:rPr lang="de-CH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 err="1" smtClean="0"/>
              <a:t>Lors</a:t>
            </a:r>
            <a:r>
              <a:rPr lang="de-CH" dirty="0" smtClean="0"/>
              <a:t> de la </a:t>
            </a:r>
            <a:r>
              <a:rPr lang="de-CH" dirty="0" err="1" smtClean="0"/>
              <a:t>planification</a:t>
            </a:r>
            <a:r>
              <a:rPr lang="de-CH" dirty="0" smtClean="0"/>
              <a:t> et de </a:t>
            </a:r>
            <a:r>
              <a:rPr lang="de-CH" dirty="0" err="1" smtClean="0"/>
              <a:t>l’élaboration</a:t>
            </a:r>
            <a:r>
              <a:rPr lang="de-CH" dirty="0" smtClean="0"/>
              <a:t> de </a:t>
            </a:r>
            <a:r>
              <a:rPr lang="de-CH" dirty="0" err="1" smtClean="0"/>
              <a:t>projets</a:t>
            </a:r>
            <a:r>
              <a:rPr lang="de-CH" dirty="0" smtClean="0"/>
              <a:t> </a:t>
            </a:r>
            <a:r>
              <a:rPr lang="de-CH" dirty="0" err="1" smtClean="0"/>
              <a:t>d’installations</a:t>
            </a:r>
            <a:r>
              <a:rPr lang="de-CH" dirty="0" smtClean="0"/>
              <a:t> à </a:t>
            </a:r>
            <a:r>
              <a:rPr lang="de-CH" dirty="0" err="1" smtClean="0"/>
              <a:t>câbles</a:t>
            </a:r>
            <a:r>
              <a:rPr lang="de-CH" dirty="0" smtClean="0"/>
              <a:t>,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l’aménagement</a:t>
            </a:r>
            <a:r>
              <a:rPr lang="de-CH" baseline="0" dirty="0" smtClean="0"/>
              <a:t> du </a:t>
            </a:r>
            <a:r>
              <a:rPr lang="de-CH" baseline="0" dirty="0" err="1" smtClean="0"/>
              <a:t>territoire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joue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rôle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important</a:t>
            </a:r>
            <a:r>
              <a:rPr lang="de-CH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dirty="0" err="1" smtClean="0"/>
              <a:t>Pour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qu’une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installation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puisse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être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approuvée</a:t>
            </a:r>
            <a:r>
              <a:rPr lang="de-CH" baseline="0" dirty="0" smtClean="0"/>
              <a:t> (</a:t>
            </a:r>
            <a:r>
              <a:rPr lang="de-CH" baseline="0" dirty="0" err="1" smtClean="0"/>
              <a:t>procédure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d’approbation</a:t>
            </a:r>
            <a:r>
              <a:rPr lang="de-CH" baseline="0" dirty="0" smtClean="0"/>
              <a:t> des </a:t>
            </a:r>
            <a:r>
              <a:rPr lang="de-CH" baseline="0" dirty="0" err="1" smtClean="0"/>
              <a:t>plans</a:t>
            </a:r>
            <a:r>
              <a:rPr lang="de-CH" baseline="0" dirty="0" smtClean="0"/>
              <a:t>), </a:t>
            </a:r>
            <a:r>
              <a:rPr lang="de-CH" baseline="0" dirty="0" err="1" smtClean="0"/>
              <a:t>elle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doit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être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conforme</a:t>
            </a:r>
            <a:r>
              <a:rPr lang="de-CH" baseline="0" dirty="0" smtClean="0"/>
              <a:t> au plan </a:t>
            </a:r>
            <a:r>
              <a:rPr lang="de-CH" baseline="0" dirty="0" err="1" smtClean="0"/>
              <a:t>directeur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cantonal</a:t>
            </a:r>
            <a:r>
              <a:rPr lang="de-CH" baseline="0" dirty="0" smtClean="0"/>
              <a:t> et au plan </a:t>
            </a:r>
            <a:r>
              <a:rPr lang="de-CH" baseline="0" dirty="0" err="1" smtClean="0"/>
              <a:t>d’affectation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communal</a:t>
            </a:r>
            <a:endParaRPr lang="de-CH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dirty="0" err="1" smtClean="0"/>
              <a:t>L’entreprise</a:t>
            </a:r>
            <a:r>
              <a:rPr lang="de-CH" baseline="0" dirty="0" smtClean="0"/>
              <a:t> de </a:t>
            </a:r>
            <a:r>
              <a:rPr lang="de-CH" baseline="0" dirty="0" err="1" smtClean="0"/>
              <a:t>remontées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mécaniques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doit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donc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prendre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contact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suffisamment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tôt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avec</a:t>
            </a:r>
            <a:r>
              <a:rPr lang="de-CH" baseline="0" dirty="0" smtClean="0"/>
              <a:t> les </a:t>
            </a:r>
            <a:r>
              <a:rPr lang="de-CH" baseline="0" dirty="0" err="1" smtClean="0"/>
              <a:t>instances</a:t>
            </a:r>
            <a:r>
              <a:rPr lang="de-CH" baseline="0" dirty="0" smtClean="0"/>
              <a:t> responsables de la </a:t>
            </a:r>
            <a:r>
              <a:rPr lang="de-CH" baseline="0" dirty="0" err="1" smtClean="0"/>
              <a:t>planification</a:t>
            </a:r>
            <a:r>
              <a:rPr lang="de-CH" baseline="0" dirty="0" smtClean="0"/>
              <a:t> (</a:t>
            </a:r>
            <a:r>
              <a:rPr lang="de-CH" baseline="0" dirty="0" err="1" smtClean="0"/>
              <a:t>communes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canton</a:t>
            </a:r>
            <a:r>
              <a:rPr lang="de-CH" baseline="0" dirty="0" smtClean="0"/>
              <a:t>) </a:t>
            </a:r>
            <a:r>
              <a:rPr lang="de-CH" baseline="0" dirty="0" err="1" smtClean="0"/>
              <a:t>pour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déterminer</a:t>
            </a:r>
            <a:r>
              <a:rPr lang="de-CH" baseline="0" dirty="0" smtClean="0"/>
              <a:t> si les </a:t>
            </a:r>
            <a:r>
              <a:rPr lang="de-CH" baseline="0" dirty="0" err="1" smtClean="0"/>
              <a:t>bases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d’aménagement</a:t>
            </a:r>
            <a:r>
              <a:rPr lang="de-CH" baseline="0" dirty="0" smtClean="0"/>
              <a:t> (plan </a:t>
            </a:r>
            <a:r>
              <a:rPr lang="de-CH" baseline="0" dirty="0" err="1" smtClean="0"/>
              <a:t>directeur</a:t>
            </a:r>
            <a:r>
              <a:rPr lang="de-CH" baseline="0" dirty="0" smtClean="0"/>
              <a:t>, plan </a:t>
            </a:r>
            <a:r>
              <a:rPr lang="de-CH" baseline="0" dirty="0" err="1" smtClean="0"/>
              <a:t>d’affectation</a:t>
            </a:r>
            <a:r>
              <a:rPr lang="de-CH" baseline="0" dirty="0" smtClean="0"/>
              <a:t>) </a:t>
            </a:r>
            <a:r>
              <a:rPr lang="de-CH" baseline="0" dirty="0" err="1" smtClean="0"/>
              <a:t>sont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suffisantes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pour</a:t>
            </a:r>
            <a:r>
              <a:rPr lang="de-CH" baseline="0" dirty="0" smtClean="0"/>
              <a:t> le </a:t>
            </a:r>
            <a:r>
              <a:rPr lang="de-CH" baseline="0" dirty="0" err="1" smtClean="0"/>
              <a:t>projet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ou</a:t>
            </a:r>
            <a:r>
              <a:rPr lang="de-CH" baseline="0" dirty="0" smtClean="0"/>
              <a:t> si </a:t>
            </a:r>
            <a:r>
              <a:rPr lang="de-CH" baseline="0" dirty="0" err="1" smtClean="0"/>
              <a:t>elles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nécessitent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une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adaptation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préalable</a:t>
            </a:r>
            <a:r>
              <a:rPr lang="de-CH" baseline="0" dirty="0" smtClean="0"/>
              <a:t>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A9303E-5DBA-40E1-A4FF-5D3748357669}" type="slidenum">
              <a:rPr lang="de-CH" altLang="de-DE" smtClean="0"/>
              <a:pPr>
                <a:defRPr/>
              </a:pPr>
              <a:t>1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219115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 smtClean="0"/>
              <a:t>Le plan </a:t>
            </a:r>
            <a:r>
              <a:rPr lang="de-CH" dirty="0" err="1" smtClean="0"/>
              <a:t>d’affectation</a:t>
            </a:r>
            <a:r>
              <a:rPr lang="de-CH" dirty="0" smtClean="0"/>
              <a:t> </a:t>
            </a:r>
            <a:r>
              <a:rPr lang="de-CH" dirty="0" err="1" smtClean="0"/>
              <a:t>règle</a:t>
            </a:r>
            <a:r>
              <a:rPr lang="de-CH" dirty="0" smtClean="0"/>
              <a:t> le </a:t>
            </a:r>
            <a:r>
              <a:rPr lang="de-CH" dirty="0" err="1" smtClean="0"/>
              <a:t>mode</a:t>
            </a:r>
            <a:r>
              <a:rPr lang="de-CH" dirty="0" smtClean="0"/>
              <a:t> </a:t>
            </a:r>
            <a:r>
              <a:rPr lang="de-CH" dirty="0" err="1" smtClean="0"/>
              <a:t>d’utilisation</a:t>
            </a:r>
            <a:r>
              <a:rPr lang="de-CH" dirty="0" smtClean="0"/>
              <a:t> du </a:t>
            </a:r>
            <a:r>
              <a:rPr lang="de-CH" dirty="0" err="1" smtClean="0"/>
              <a:t>sol</a:t>
            </a:r>
            <a:r>
              <a:rPr lang="de-CH" dirty="0" smtClean="0"/>
              <a:t>,</a:t>
            </a:r>
            <a:r>
              <a:rPr lang="de-CH" baseline="0" dirty="0" smtClean="0"/>
              <a:t> </a:t>
            </a:r>
            <a:r>
              <a:rPr lang="de-CH" baseline="0" dirty="0" err="1" smtClean="0"/>
              <a:t>généralement</a:t>
            </a:r>
            <a:r>
              <a:rPr lang="de-CH" baseline="0" dirty="0" smtClean="0"/>
              <a:t> à </a:t>
            </a:r>
            <a:r>
              <a:rPr lang="de-CH" baseline="0" dirty="0" err="1" smtClean="0"/>
              <a:t>l’échelle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d’une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commune</a:t>
            </a:r>
            <a:r>
              <a:rPr lang="de-CH" baseline="0" dirty="0" smtClean="0"/>
              <a:t>, de </a:t>
            </a:r>
            <a:r>
              <a:rPr lang="de-CH" baseline="0" dirty="0" err="1" smtClean="0"/>
              <a:t>façon</a:t>
            </a:r>
            <a:r>
              <a:rPr lang="de-CH" baseline="0" dirty="0" smtClean="0"/>
              <a:t> </a:t>
            </a:r>
            <a:r>
              <a:rPr lang="de-CH" dirty="0" smtClean="0"/>
              <a:t>plus </a:t>
            </a:r>
            <a:r>
              <a:rPr lang="de-CH" dirty="0" err="1" smtClean="0"/>
              <a:t>précise</a:t>
            </a:r>
            <a:r>
              <a:rPr lang="de-CH" dirty="0" smtClean="0"/>
              <a:t> et </a:t>
            </a:r>
            <a:r>
              <a:rPr lang="de-CH" dirty="0" err="1" smtClean="0"/>
              <a:t>détaillée</a:t>
            </a:r>
            <a:r>
              <a:rPr lang="de-CH" dirty="0" smtClean="0"/>
              <a:t> </a:t>
            </a:r>
            <a:r>
              <a:rPr lang="de-CH" dirty="0" err="1" smtClean="0"/>
              <a:t>qu’un</a:t>
            </a:r>
            <a:r>
              <a:rPr lang="de-CH" dirty="0" smtClean="0"/>
              <a:t> plan </a:t>
            </a:r>
            <a:r>
              <a:rPr lang="de-CH" dirty="0" err="1" smtClean="0"/>
              <a:t>directeur</a:t>
            </a:r>
            <a:r>
              <a:rPr lang="de-CH" baseline="0" dirty="0" smtClean="0"/>
              <a:t> (</a:t>
            </a:r>
            <a:r>
              <a:rPr lang="de-CH" baseline="0" dirty="0" err="1" smtClean="0"/>
              <a:t>précision</a:t>
            </a:r>
            <a:r>
              <a:rPr lang="de-CH" baseline="0" dirty="0" smtClean="0"/>
              <a:t> au </a:t>
            </a:r>
            <a:r>
              <a:rPr lang="de-CH" baseline="0" dirty="0" err="1" smtClean="0"/>
              <a:t>niveau</a:t>
            </a:r>
            <a:r>
              <a:rPr lang="de-CH" baseline="0" dirty="0" smtClean="0"/>
              <a:t> de la </a:t>
            </a:r>
            <a:r>
              <a:rPr lang="de-CH" baseline="0" dirty="0" err="1" smtClean="0"/>
              <a:t>parcelle</a:t>
            </a:r>
            <a:r>
              <a:rPr lang="de-CH" baseline="0" dirty="0" smtClean="0"/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dirty="0" smtClean="0"/>
              <a:t>Il </a:t>
            </a:r>
            <a:r>
              <a:rPr lang="de-CH" dirty="0" err="1" smtClean="0"/>
              <a:t>est</a:t>
            </a:r>
            <a:r>
              <a:rPr lang="de-CH" dirty="0" smtClean="0"/>
              <a:t> </a:t>
            </a:r>
            <a:r>
              <a:rPr lang="de-CH" dirty="0" err="1" smtClean="0"/>
              <a:t>contraignant</a:t>
            </a:r>
            <a:r>
              <a:rPr lang="de-CH" dirty="0" smtClean="0"/>
              <a:t> </a:t>
            </a:r>
            <a:r>
              <a:rPr lang="de-CH" dirty="0" err="1" smtClean="0"/>
              <a:t>pour</a:t>
            </a:r>
            <a:r>
              <a:rPr lang="de-CH" dirty="0" smtClean="0"/>
              <a:t> les </a:t>
            </a:r>
            <a:r>
              <a:rPr lang="de-CH" dirty="0" err="1" smtClean="0"/>
              <a:t>particuliers</a:t>
            </a:r>
            <a:r>
              <a:rPr lang="de-CH" baseline="0" dirty="0" smtClean="0"/>
              <a:t>  (le plan </a:t>
            </a:r>
            <a:r>
              <a:rPr lang="de-CH" baseline="0" dirty="0" err="1" smtClean="0"/>
              <a:t>directeur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cantonal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lui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n’est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contraignant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que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pour</a:t>
            </a:r>
            <a:r>
              <a:rPr lang="de-CH" baseline="0" dirty="0" smtClean="0"/>
              <a:t> les </a:t>
            </a:r>
            <a:r>
              <a:rPr lang="de-CH" baseline="0" dirty="0" err="1" smtClean="0"/>
              <a:t>autorités</a:t>
            </a:r>
            <a:r>
              <a:rPr lang="de-CH" baseline="0" dirty="0" smtClean="0"/>
              <a:t>).</a:t>
            </a:r>
            <a:endParaRPr lang="de-CH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 smtClean="0"/>
              <a:t>Il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est</a:t>
            </a:r>
            <a:r>
              <a:rPr lang="de-CH" baseline="0" dirty="0" smtClean="0"/>
              <a:t> e</a:t>
            </a:r>
            <a:r>
              <a:rPr lang="de-CH" dirty="0" smtClean="0"/>
              <a:t>n </a:t>
            </a:r>
            <a:r>
              <a:rPr lang="de-CH" dirty="0" err="1" smtClean="0"/>
              <a:t>règle</a:t>
            </a:r>
            <a:r>
              <a:rPr lang="de-CH" dirty="0" smtClean="0"/>
              <a:t> </a:t>
            </a:r>
            <a:r>
              <a:rPr lang="de-CH" dirty="0" err="1" smtClean="0"/>
              <a:t>générale</a:t>
            </a:r>
            <a:r>
              <a:rPr lang="de-CH" dirty="0" smtClean="0"/>
              <a:t> </a:t>
            </a:r>
            <a:r>
              <a:rPr lang="de-CH" dirty="0" err="1" smtClean="0"/>
              <a:t>décidé</a:t>
            </a:r>
            <a:r>
              <a:rPr lang="de-CH" dirty="0" smtClean="0"/>
              <a:t> </a:t>
            </a:r>
            <a:r>
              <a:rPr lang="de-CH" baseline="0" dirty="0" smtClean="0"/>
              <a:t>par la </a:t>
            </a:r>
            <a:r>
              <a:rPr lang="de-CH" baseline="0" dirty="0" err="1" smtClean="0"/>
              <a:t>commune</a:t>
            </a:r>
            <a:r>
              <a:rPr lang="de-CH" baseline="0" dirty="0" smtClean="0"/>
              <a:t> et </a:t>
            </a:r>
            <a:r>
              <a:rPr lang="de-CH" baseline="0" dirty="0" err="1" smtClean="0"/>
              <a:t>approuvé</a:t>
            </a:r>
            <a:r>
              <a:rPr lang="de-CH" baseline="0" dirty="0" smtClean="0"/>
              <a:t>/</a:t>
            </a:r>
            <a:r>
              <a:rPr lang="de-CH" baseline="0" dirty="0" err="1" smtClean="0"/>
              <a:t>homologué</a:t>
            </a:r>
            <a:r>
              <a:rPr lang="de-CH" baseline="0" dirty="0" smtClean="0"/>
              <a:t> par le </a:t>
            </a:r>
            <a:r>
              <a:rPr lang="de-CH" baseline="0" dirty="0" err="1" smtClean="0"/>
              <a:t>canton</a:t>
            </a:r>
            <a:r>
              <a:rPr lang="de-CH" baseline="0" dirty="0" smtClean="0"/>
              <a:t>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A9303E-5DBA-40E1-A4FF-5D3748357669}" type="slidenum">
              <a:rPr lang="de-CH" altLang="de-DE" smtClean="0"/>
              <a:pPr>
                <a:defRPr/>
              </a:pPr>
              <a:t>10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360503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A9303E-5DBA-40E1-A4FF-5D3748357669}" type="slidenum">
              <a:rPr lang="de-CH" altLang="de-DE" smtClean="0"/>
              <a:pPr>
                <a:defRPr/>
              </a:pPr>
              <a:t>11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724601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A9303E-5DBA-40E1-A4FF-5D3748357669}" type="slidenum">
              <a:rPr lang="de-CH" altLang="de-DE" smtClean="0"/>
              <a:pPr>
                <a:defRPr/>
              </a:pPr>
              <a:t>12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687773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Données</a:t>
            </a:r>
            <a:r>
              <a:rPr lang="de-CH" baseline="0" dirty="0" smtClean="0"/>
              <a:t> du </a:t>
            </a:r>
            <a:r>
              <a:rPr lang="de-CH" baseline="0" dirty="0" err="1" smtClean="0"/>
              <a:t>p</a:t>
            </a:r>
            <a:r>
              <a:rPr lang="de-CH" dirty="0" err="1" smtClean="0"/>
              <a:t>rojet</a:t>
            </a:r>
            <a:r>
              <a:rPr lang="de-CH" dirty="0" smtClean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 err="1" smtClean="0"/>
              <a:t>Jeux</a:t>
            </a:r>
            <a:r>
              <a:rPr lang="de-CH" dirty="0" smtClean="0"/>
              <a:t> </a:t>
            </a:r>
            <a:r>
              <a:rPr lang="de-CH" dirty="0" err="1" smtClean="0"/>
              <a:t>Olympiques</a:t>
            </a:r>
            <a:r>
              <a:rPr lang="de-CH" dirty="0" smtClean="0"/>
              <a:t> de la </a:t>
            </a:r>
            <a:r>
              <a:rPr lang="de-CH" dirty="0" err="1" smtClean="0"/>
              <a:t>jeunesse</a:t>
            </a:r>
            <a:r>
              <a:rPr lang="de-CH" dirty="0" smtClean="0"/>
              <a:t> (JOJ 2020)  à Lausanne – </a:t>
            </a:r>
            <a:r>
              <a:rPr lang="de-CH" dirty="0" err="1" smtClean="0"/>
              <a:t>épreuves</a:t>
            </a:r>
            <a:r>
              <a:rPr lang="de-CH" dirty="0" smtClean="0"/>
              <a:t> de </a:t>
            </a:r>
            <a:r>
              <a:rPr lang="de-CH" dirty="0" err="1" smtClean="0"/>
              <a:t>ski</a:t>
            </a:r>
            <a:r>
              <a:rPr lang="de-CH" dirty="0" smtClean="0"/>
              <a:t> alpin </a:t>
            </a:r>
            <a:r>
              <a:rPr lang="de-CH" dirty="0" err="1" smtClean="0"/>
              <a:t>aux</a:t>
            </a:r>
            <a:r>
              <a:rPr lang="de-CH" dirty="0" smtClean="0"/>
              <a:t> </a:t>
            </a:r>
            <a:r>
              <a:rPr lang="de-CH" dirty="0" err="1" smtClean="0"/>
              <a:t>Diablerets</a:t>
            </a:r>
            <a:endParaRPr lang="de-CH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 err="1" smtClean="0"/>
              <a:t>Remplacement</a:t>
            </a:r>
            <a:r>
              <a:rPr lang="de-CH" dirty="0" smtClean="0"/>
              <a:t> du </a:t>
            </a:r>
            <a:r>
              <a:rPr lang="de-CH" dirty="0" err="1" smtClean="0"/>
              <a:t>télésiège</a:t>
            </a:r>
            <a:r>
              <a:rPr lang="de-CH" dirty="0" smtClean="0"/>
              <a:t> </a:t>
            </a:r>
            <a:r>
              <a:rPr lang="de-CH" dirty="0" err="1" smtClean="0"/>
              <a:t>actuel</a:t>
            </a:r>
            <a:r>
              <a:rPr lang="de-CH" dirty="0" smtClean="0"/>
              <a:t> par </a:t>
            </a:r>
            <a:r>
              <a:rPr lang="de-CH" dirty="0" err="1" smtClean="0"/>
              <a:t>une</a:t>
            </a:r>
            <a:r>
              <a:rPr lang="de-CH" dirty="0" smtClean="0"/>
              <a:t> </a:t>
            </a:r>
            <a:r>
              <a:rPr lang="de-CH" dirty="0" err="1" smtClean="0"/>
              <a:t>télécabine</a:t>
            </a:r>
            <a:r>
              <a:rPr lang="de-CH" dirty="0" smtClean="0"/>
              <a:t>  </a:t>
            </a:r>
            <a:r>
              <a:rPr lang="de-CH" dirty="0" err="1" smtClean="0"/>
              <a:t>Diablerets</a:t>
            </a:r>
            <a:r>
              <a:rPr lang="de-CH" dirty="0" smtClean="0"/>
              <a:t> – </a:t>
            </a:r>
            <a:r>
              <a:rPr lang="de-CH" dirty="0" err="1" smtClean="0"/>
              <a:t>Jorasse</a:t>
            </a:r>
            <a:r>
              <a:rPr lang="de-CH" dirty="0" smtClean="0"/>
              <a:t> -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Mazots</a:t>
            </a:r>
            <a:endParaRPr lang="de-CH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 err="1" smtClean="0"/>
              <a:t>Tracé</a:t>
            </a:r>
            <a:r>
              <a:rPr lang="de-CH" dirty="0" smtClean="0"/>
              <a:t> </a:t>
            </a:r>
            <a:r>
              <a:rPr lang="de-CH" dirty="0" err="1" smtClean="0"/>
              <a:t>modifié</a:t>
            </a:r>
            <a:r>
              <a:rPr lang="de-CH" dirty="0" smtClean="0"/>
              <a:t> </a:t>
            </a:r>
            <a:r>
              <a:rPr lang="de-CH" dirty="0" err="1" smtClean="0"/>
              <a:t>sur</a:t>
            </a:r>
            <a:r>
              <a:rPr lang="de-CH" dirty="0" smtClean="0"/>
              <a:t> la 1re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partie</a:t>
            </a:r>
            <a:r>
              <a:rPr lang="de-CH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dirty="0" err="1" smtClean="0"/>
              <a:t>Réaménagement</a:t>
            </a:r>
            <a:r>
              <a:rPr lang="de-CH" baseline="0" dirty="0" smtClean="0"/>
              <a:t> de la </a:t>
            </a:r>
            <a:r>
              <a:rPr lang="de-CH" baseline="0" dirty="0" err="1" smtClean="0"/>
              <a:t>piste</a:t>
            </a:r>
            <a:r>
              <a:rPr lang="de-CH" baseline="0" dirty="0" smtClean="0"/>
              <a:t> de </a:t>
            </a:r>
            <a:r>
              <a:rPr lang="de-CH" baseline="0" dirty="0" err="1" smtClean="0"/>
              <a:t>ski</a:t>
            </a:r>
            <a:r>
              <a:rPr lang="de-CH" baseline="0" dirty="0" smtClean="0"/>
              <a:t> de la </a:t>
            </a:r>
            <a:r>
              <a:rPr lang="de-CH" baseline="0" dirty="0" err="1" smtClean="0"/>
              <a:t>Jorasse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également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nécessaire</a:t>
            </a:r>
            <a:endParaRPr lang="de-CH" baseline="0" dirty="0" smtClean="0"/>
          </a:p>
          <a:p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A9303E-5DBA-40E1-A4FF-5D3748357669}" type="slidenum">
              <a:rPr lang="de-CH" altLang="de-DE" smtClean="0"/>
              <a:pPr>
                <a:defRPr/>
              </a:pPr>
              <a:t>13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81471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Plan </a:t>
            </a:r>
            <a:r>
              <a:rPr lang="de-CH" dirty="0" err="1" smtClean="0"/>
              <a:t>partiel</a:t>
            </a:r>
            <a:r>
              <a:rPr lang="de-CH" dirty="0" smtClean="0"/>
              <a:t> </a:t>
            </a:r>
            <a:r>
              <a:rPr lang="de-CH" dirty="0" err="1" smtClean="0"/>
              <a:t>d’affectation</a:t>
            </a:r>
            <a:r>
              <a:rPr lang="de-CH" dirty="0" smtClean="0"/>
              <a:t> du </a:t>
            </a:r>
            <a:r>
              <a:rPr lang="de-CH" dirty="0" err="1" smtClean="0"/>
              <a:t>Meilleret</a:t>
            </a:r>
            <a:r>
              <a:rPr lang="de-CH" dirty="0" smtClean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dirty="0" smtClean="0"/>
              <a:t>Zone </a:t>
            </a:r>
            <a:r>
              <a:rPr lang="de-CH" baseline="0" dirty="0" err="1" smtClean="0"/>
              <a:t>d’activité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touristique</a:t>
            </a:r>
            <a:r>
              <a:rPr lang="de-CH" baseline="0" dirty="0" smtClean="0"/>
              <a:t> A / B / C; art. 5, 6, 7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Zone </a:t>
            </a:r>
            <a:r>
              <a:rPr lang="de-CH" dirty="0" err="1" smtClean="0"/>
              <a:t>d’infrastructures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touristiques</a:t>
            </a:r>
            <a:r>
              <a:rPr lang="de-CH" baseline="0" dirty="0" smtClean="0"/>
              <a:t>, art. 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dirty="0" err="1" smtClean="0"/>
              <a:t>Article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sur</a:t>
            </a:r>
            <a:r>
              <a:rPr lang="de-CH" baseline="0" dirty="0" smtClean="0"/>
              <a:t> les </a:t>
            </a:r>
            <a:r>
              <a:rPr lang="de-CH" baseline="0" dirty="0" err="1" smtClean="0"/>
              <a:t>remontées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mécaniques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aériennes</a:t>
            </a:r>
            <a:r>
              <a:rPr lang="de-CH" baseline="0" dirty="0" smtClean="0"/>
              <a:t> [</a:t>
            </a:r>
            <a:r>
              <a:rPr lang="de-CH" baseline="0" dirty="0" err="1" smtClean="0"/>
              <a:t>corridor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d’implantation</a:t>
            </a:r>
            <a:r>
              <a:rPr lang="de-CH" baseline="0" dirty="0" smtClean="0"/>
              <a:t>, art. 11, al. 2 (</a:t>
            </a:r>
            <a:r>
              <a:rPr lang="de-CH" baseline="0" dirty="0" err="1" smtClean="0"/>
              <a:t>nouveau</a:t>
            </a:r>
            <a:r>
              <a:rPr lang="de-CH" baseline="0" dirty="0" smtClean="0"/>
              <a:t>)]</a:t>
            </a:r>
            <a:endParaRPr lang="de-CH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A9303E-5DBA-40E1-A4FF-5D3748357669}" type="slidenum">
              <a:rPr lang="de-CH" altLang="de-DE" smtClean="0"/>
              <a:pPr>
                <a:defRPr/>
              </a:pPr>
              <a:t>14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036779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 smtClean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A9303E-5DBA-40E1-A4FF-5D3748357669}" type="slidenum">
              <a:rPr lang="de-CH" altLang="de-DE" smtClean="0"/>
              <a:pPr>
                <a:defRPr/>
              </a:pPr>
              <a:t>15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631345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kern="1200" dirty="0" smtClean="0">
                <a:solidFill>
                  <a:schemeClr val="tx1"/>
                </a:solidFill>
                <a:effectLst/>
                <a:latin typeface="Times" panose="02020603050405020304" pitchFamily="18" charset="0"/>
                <a:ea typeface="+mn-ea"/>
                <a:cs typeface="+mn-cs"/>
              </a:rPr>
              <a:t>Art. 24 LAT Exceptions prévues hors de la zone à bâtir</a:t>
            </a:r>
            <a:endParaRPr lang="en-US" sz="1200" kern="1200" dirty="0" smtClean="0">
              <a:solidFill>
                <a:schemeClr val="tx1"/>
              </a:solidFill>
              <a:effectLst/>
              <a:latin typeface="Times" panose="02020603050405020304" pitchFamily="18" charset="0"/>
              <a:ea typeface="+mn-ea"/>
              <a:cs typeface="+mn-cs"/>
            </a:endParaRPr>
          </a:p>
          <a:p>
            <a:r>
              <a:rPr lang="fr-CH" sz="1200" kern="1200" dirty="0" smtClean="0">
                <a:solidFill>
                  <a:schemeClr val="tx1"/>
                </a:solidFill>
                <a:effectLst/>
                <a:latin typeface="Times" panose="02020603050405020304" pitchFamily="18" charset="0"/>
                <a:ea typeface="+mn-ea"/>
                <a:cs typeface="+mn-cs"/>
              </a:rPr>
              <a:t>En dérogation à l’art. 22, al. 2, let. a, des autorisations peuvent être délivrées pour de nouvelles constructions ou installations ou pour tout changement d’affectation si:</a:t>
            </a:r>
            <a:endParaRPr lang="en-US" sz="1200" kern="1200" dirty="0" smtClean="0">
              <a:solidFill>
                <a:schemeClr val="tx1"/>
              </a:solidFill>
              <a:effectLst/>
              <a:latin typeface="Times" panose="02020603050405020304" pitchFamily="18" charset="0"/>
              <a:ea typeface="+mn-ea"/>
              <a:cs typeface="+mn-cs"/>
            </a:endParaRPr>
          </a:p>
          <a:p>
            <a:pPr marL="228600" indent="-228600">
              <a:buFont typeface="+mj-lt"/>
              <a:buAutoNum type="alphaLcPeriod"/>
            </a:pPr>
            <a:r>
              <a:rPr lang="fr-CH" sz="1200" kern="1200" dirty="0" smtClean="0">
                <a:solidFill>
                  <a:schemeClr val="tx1"/>
                </a:solidFill>
                <a:effectLst/>
                <a:latin typeface="Times" panose="02020603050405020304" pitchFamily="18" charset="0"/>
                <a:ea typeface="+mn-ea"/>
                <a:cs typeface="+mn-cs"/>
              </a:rPr>
              <a:t>l’implantation de ces constructions ou installations hors de la zone à bâtir est imposée par leur destination;</a:t>
            </a:r>
            <a:endParaRPr lang="en-US" sz="1200" kern="1200" dirty="0" smtClean="0">
              <a:solidFill>
                <a:schemeClr val="tx1"/>
              </a:solidFill>
              <a:effectLst/>
              <a:latin typeface="Times" panose="02020603050405020304" pitchFamily="18" charset="0"/>
              <a:ea typeface="+mn-ea"/>
              <a:cs typeface="+mn-cs"/>
            </a:endParaRPr>
          </a:p>
          <a:p>
            <a:pPr marL="228600" indent="-228600">
              <a:buFont typeface="+mj-lt"/>
              <a:buAutoNum type="alphaLcPeriod"/>
            </a:pPr>
            <a:r>
              <a:rPr lang="fr-CH" sz="1200" kern="1200" dirty="0" smtClean="0">
                <a:solidFill>
                  <a:schemeClr val="tx1"/>
                </a:solidFill>
                <a:effectLst/>
                <a:latin typeface="Times" panose="02020603050405020304" pitchFamily="18" charset="0"/>
                <a:ea typeface="+mn-ea"/>
                <a:cs typeface="+mn-cs"/>
              </a:rPr>
              <a:t>aucun intérêt prépondérant ne s’y oppose.</a:t>
            </a:r>
            <a:endParaRPr lang="en-US" sz="1200" kern="1200" dirty="0" smtClean="0">
              <a:solidFill>
                <a:schemeClr val="tx1"/>
              </a:solidFill>
              <a:effectLst/>
              <a:latin typeface="Times" panose="02020603050405020304" pitchFamily="18" charset="0"/>
              <a:ea typeface="+mn-ea"/>
              <a:cs typeface="+mn-cs"/>
            </a:endParaRP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A9303E-5DBA-40E1-A4FF-5D3748357669}" type="slidenum">
              <a:rPr lang="de-CH" altLang="de-DE" smtClean="0"/>
              <a:pPr>
                <a:defRPr/>
              </a:pPr>
              <a:t>16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901597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u="sng" dirty="0" err="1" smtClean="0"/>
              <a:t>Chapitre</a:t>
            </a:r>
            <a:r>
              <a:rPr lang="de-CH" u="sng" dirty="0" smtClean="0"/>
              <a:t> F,</a:t>
            </a:r>
            <a:r>
              <a:rPr lang="de-CH" u="sng" baseline="0" dirty="0" smtClean="0"/>
              <a:t> </a:t>
            </a:r>
            <a:r>
              <a:rPr lang="de-CH" u="sng" baseline="0" dirty="0" err="1" smtClean="0"/>
              <a:t>Aménagement</a:t>
            </a:r>
            <a:r>
              <a:rPr lang="de-CH" u="sng" baseline="0" dirty="0" smtClean="0"/>
              <a:t> du </a:t>
            </a:r>
            <a:r>
              <a:rPr lang="de-CH" u="sng" baseline="0" dirty="0" err="1" smtClean="0"/>
              <a:t>territoire</a:t>
            </a:r>
            <a:r>
              <a:rPr lang="de-CH" u="sng" baseline="0" dirty="0" smtClean="0"/>
              <a:t>, </a:t>
            </a:r>
            <a:r>
              <a:rPr lang="de-CH" u="sng" baseline="0" dirty="0" err="1" smtClean="0"/>
              <a:t>chiffres</a:t>
            </a:r>
            <a:r>
              <a:rPr lang="de-CH" u="sng" baseline="0" dirty="0" smtClean="0"/>
              <a:t> </a:t>
            </a:r>
            <a:r>
              <a:rPr lang="de-CH" u="sng" dirty="0" smtClean="0"/>
              <a:t>38 - 41</a:t>
            </a:r>
          </a:p>
          <a:p>
            <a:r>
              <a:rPr lang="de-CH" dirty="0" smtClean="0"/>
              <a:t>Obligation de </a:t>
            </a:r>
            <a:r>
              <a:rPr lang="de-CH" dirty="0" err="1" smtClean="0"/>
              <a:t>planifier</a:t>
            </a:r>
            <a:r>
              <a:rPr lang="de-CH" dirty="0" smtClean="0"/>
              <a:t> </a:t>
            </a:r>
            <a:r>
              <a:rPr lang="de-CH" dirty="0" err="1" smtClean="0"/>
              <a:t>selon</a:t>
            </a:r>
            <a:r>
              <a:rPr lang="de-CH" dirty="0" smtClean="0"/>
              <a:t> </a:t>
            </a:r>
            <a:r>
              <a:rPr lang="de-CH" dirty="0" err="1" smtClean="0"/>
              <a:t>l’art</a:t>
            </a:r>
            <a:r>
              <a:rPr lang="de-CH" dirty="0" smtClean="0"/>
              <a:t>. 2 LAT et </a:t>
            </a:r>
            <a:r>
              <a:rPr lang="de-CH" dirty="0" err="1" smtClean="0"/>
              <a:t>conformité</a:t>
            </a:r>
            <a:r>
              <a:rPr lang="de-CH" dirty="0" smtClean="0"/>
              <a:t> à </a:t>
            </a:r>
            <a:r>
              <a:rPr lang="de-CH" dirty="0" err="1" smtClean="0"/>
              <a:t>l’aménagement</a:t>
            </a:r>
            <a:r>
              <a:rPr lang="de-CH" dirty="0" smtClean="0"/>
              <a:t> du </a:t>
            </a:r>
            <a:r>
              <a:rPr lang="de-CH" dirty="0" err="1" smtClean="0"/>
              <a:t>territoire</a:t>
            </a:r>
            <a:endParaRPr lang="de-CH" dirty="0" smtClean="0"/>
          </a:p>
          <a:p>
            <a:r>
              <a:rPr lang="de-CH" dirty="0" err="1" smtClean="0"/>
              <a:t>Conformité</a:t>
            </a:r>
            <a:r>
              <a:rPr lang="de-CH" dirty="0" smtClean="0"/>
              <a:t> au plan </a:t>
            </a:r>
            <a:r>
              <a:rPr lang="de-CH" dirty="0" err="1" smtClean="0"/>
              <a:t>d’affectation</a:t>
            </a:r>
            <a:r>
              <a:rPr lang="de-CH" dirty="0" smtClean="0"/>
              <a:t> </a:t>
            </a:r>
            <a:r>
              <a:rPr lang="de-CH" dirty="0" err="1" smtClean="0"/>
              <a:t>comme</a:t>
            </a:r>
            <a:r>
              <a:rPr lang="de-CH" dirty="0" smtClean="0"/>
              <a:t> </a:t>
            </a:r>
            <a:r>
              <a:rPr lang="de-CH" dirty="0" err="1" smtClean="0"/>
              <a:t>condition</a:t>
            </a:r>
            <a:r>
              <a:rPr lang="de-CH" dirty="0" smtClean="0"/>
              <a:t> </a:t>
            </a:r>
            <a:r>
              <a:rPr lang="de-CH" dirty="0" err="1" smtClean="0"/>
              <a:t>pour</a:t>
            </a:r>
            <a:r>
              <a:rPr lang="de-CH" dirty="0" smtClean="0"/>
              <a:t> </a:t>
            </a:r>
            <a:r>
              <a:rPr lang="de-CH" dirty="0" err="1" smtClean="0"/>
              <a:t>l’expropriation</a:t>
            </a:r>
            <a:endParaRPr lang="de-CH" dirty="0" smtClean="0"/>
          </a:p>
          <a:p>
            <a:endParaRPr lang="de-CH" dirty="0" smtClean="0"/>
          </a:p>
          <a:p>
            <a:pPr marL="0" indent="0">
              <a:buNone/>
            </a:pPr>
            <a:r>
              <a:rPr lang="de-CH" u="sng" dirty="0" err="1" smtClean="0"/>
              <a:t>Exigences</a:t>
            </a:r>
            <a:r>
              <a:rPr lang="de-CH" u="sng" dirty="0" smtClean="0"/>
              <a:t> </a:t>
            </a:r>
            <a:r>
              <a:rPr lang="de-CH" u="sng" dirty="0" err="1" smtClean="0"/>
              <a:t>applicables</a:t>
            </a:r>
            <a:r>
              <a:rPr lang="de-CH" u="sng" dirty="0" smtClean="0"/>
              <a:t> au dossier </a:t>
            </a:r>
            <a:r>
              <a:rPr lang="de-CH" u="sng" dirty="0" err="1" smtClean="0"/>
              <a:t>d’AP</a:t>
            </a:r>
            <a:r>
              <a:rPr lang="de-CH" u="sng" dirty="0" smtClean="0"/>
              <a:t> , </a:t>
            </a:r>
            <a:r>
              <a:rPr lang="de-CH" u="sng" dirty="0" err="1" smtClean="0"/>
              <a:t>chiffre</a:t>
            </a:r>
            <a:r>
              <a:rPr lang="de-CH" u="sng" baseline="0" dirty="0" smtClean="0"/>
              <a:t> </a:t>
            </a:r>
            <a:r>
              <a:rPr lang="de-CH" u="sng" dirty="0" smtClean="0"/>
              <a:t>5 </a:t>
            </a:r>
            <a:r>
              <a:rPr lang="de-CH" u="sng" baseline="0" dirty="0" err="1" smtClean="0"/>
              <a:t>Aménagement</a:t>
            </a:r>
            <a:r>
              <a:rPr lang="de-CH" u="sng" baseline="0" dirty="0" smtClean="0"/>
              <a:t> du </a:t>
            </a:r>
            <a:r>
              <a:rPr lang="de-CH" u="sng" baseline="0" dirty="0" err="1" smtClean="0"/>
              <a:t>territoire</a:t>
            </a:r>
            <a:endParaRPr lang="de-CH" u="sng" baseline="0" dirty="0" smtClean="0"/>
          </a:p>
          <a:p>
            <a:pPr marL="0" indent="0">
              <a:buNone/>
            </a:pPr>
            <a:r>
              <a:rPr lang="fr-FR" dirty="0" smtClean="0"/>
              <a:t>Rapport démontrant la conformité avec l’aménagement du territoire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A9303E-5DBA-40E1-A4FF-5D3748357669}" type="slidenum">
              <a:rPr lang="de-CH" altLang="de-DE" smtClean="0"/>
              <a:pPr>
                <a:defRPr/>
              </a:pPr>
              <a:t>17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277113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A9303E-5DBA-40E1-A4FF-5D3748357669}" type="slidenum">
              <a:rPr lang="de-CH" altLang="de-DE" smtClean="0"/>
              <a:pPr>
                <a:defRPr/>
              </a:pPr>
              <a:t>18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624109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A9303E-5DBA-40E1-A4FF-5D3748357669}" type="slidenum">
              <a:rPr lang="de-CH" altLang="de-DE" smtClean="0"/>
              <a:pPr>
                <a:defRPr/>
              </a:pPr>
              <a:t>19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931157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A9303E-5DBA-40E1-A4FF-5D3748357669}" type="slidenum">
              <a:rPr lang="de-CH" altLang="de-DE" smtClean="0"/>
              <a:pPr>
                <a:defRPr/>
              </a:pPr>
              <a:t>2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3683486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 smtClean="0"/>
              <a:t>Les </a:t>
            </a:r>
            <a:r>
              <a:rPr lang="de-CH" dirty="0" err="1" smtClean="0"/>
              <a:t>autorisations</a:t>
            </a:r>
            <a:r>
              <a:rPr lang="de-CH" dirty="0" smtClean="0"/>
              <a:t> </a:t>
            </a:r>
            <a:r>
              <a:rPr lang="de-CH" dirty="0" err="1" smtClean="0"/>
              <a:t>exceptionnelles</a:t>
            </a:r>
            <a:r>
              <a:rPr lang="de-CH" baseline="0" dirty="0" smtClean="0"/>
              <a:t> au sens de </a:t>
            </a:r>
            <a:r>
              <a:rPr lang="de-CH" baseline="0" dirty="0" err="1" smtClean="0"/>
              <a:t>l’a</a:t>
            </a:r>
            <a:r>
              <a:rPr lang="de-CH" dirty="0" err="1" smtClean="0"/>
              <a:t>rt</a:t>
            </a:r>
            <a:r>
              <a:rPr lang="de-CH" dirty="0" smtClean="0"/>
              <a:t>. 24 LAT (</a:t>
            </a:r>
            <a:r>
              <a:rPr lang="de-CH" dirty="0" err="1" smtClean="0"/>
              <a:t>exceptions</a:t>
            </a:r>
            <a:r>
              <a:rPr lang="de-CH" dirty="0" smtClean="0"/>
              <a:t> </a:t>
            </a:r>
            <a:r>
              <a:rPr lang="de-CH" dirty="0" err="1" smtClean="0"/>
              <a:t>hors</a:t>
            </a:r>
            <a:r>
              <a:rPr lang="de-CH" dirty="0" smtClean="0"/>
              <a:t> de la </a:t>
            </a:r>
            <a:r>
              <a:rPr lang="de-CH" dirty="0" err="1" smtClean="0"/>
              <a:t>zone</a:t>
            </a:r>
            <a:r>
              <a:rPr lang="de-CH" dirty="0" smtClean="0"/>
              <a:t> à </a:t>
            </a:r>
            <a:r>
              <a:rPr lang="de-CH" dirty="0" err="1" smtClean="0"/>
              <a:t>bâtir</a:t>
            </a:r>
            <a:r>
              <a:rPr lang="de-CH" dirty="0" smtClean="0"/>
              <a:t>) ne </a:t>
            </a:r>
            <a:r>
              <a:rPr lang="de-CH" dirty="0" err="1" smtClean="0"/>
              <a:t>sont</a:t>
            </a:r>
            <a:r>
              <a:rPr lang="de-CH" dirty="0" smtClean="0"/>
              <a:t> </a:t>
            </a:r>
            <a:r>
              <a:rPr lang="de-CH" dirty="0" err="1" smtClean="0"/>
              <a:t>possibles</a:t>
            </a:r>
            <a:r>
              <a:rPr lang="de-CH" dirty="0" smtClean="0"/>
              <a:t> </a:t>
            </a:r>
            <a:r>
              <a:rPr lang="de-CH" dirty="0" err="1" smtClean="0"/>
              <a:t>que</a:t>
            </a:r>
            <a:r>
              <a:rPr lang="de-CH" dirty="0" smtClean="0"/>
              <a:t> </a:t>
            </a:r>
            <a:r>
              <a:rPr lang="de-CH" dirty="0" err="1" smtClean="0"/>
              <a:t>dans</a:t>
            </a:r>
            <a:r>
              <a:rPr lang="de-CH" dirty="0" smtClean="0"/>
              <a:t> des </a:t>
            </a:r>
            <a:r>
              <a:rPr lang="de-CH" dirty="0" err="1" smtClean="0"/>
              <a:t>cas</a:t>
            </a:r>
            <a:r>
              <a:rPr lang="de-CH" dirty="0" smtClean="0"/>
              <a:t> </a:t>
            </a:r>
            <a:r>
              <a:rPr lang="de-CH" dirty="0" err="1" smtClean="0"/>
              <a:t>limités</a:t>
            </a:r>
            <a:r>
              <a:rPr lang="de-CH" dirty="0" smtClean="0"/>
              <a:t>, par </a:t>
            </a:r>
            <a:r>
              <a:rPr lang="de-CH" dirty="0" err="1" smtClean="0"/>
              <a:t>exemple</a:t>
            </a:r>
            <a:r>
              <a:rPr lang="de-CH" dirty="0" smtClean="0"/>
              <a:t> </a:t>
            </a:r>
            <a:r>
              <a:rPr lang="de-CH" dirty="0" err="1" smtClean="0"/>
              <a:t>lorsqu’il</a:t>
            </a:r>
            <a:r>
              <a:rPr lang="de-CH" dirty="0" smtClean="0"/>
              <a:t> </a:t>
            </a:r>
            <a:r>
              <a:rPr lang="de-CH" dirty="0" err="1" smtClean="0"/>
              <a:t>n’y</a:t>
            </a:r>
            <a:r>
              <a:rPr lang="de-CH" dirty="0" smtClean="0"/>
              <a:t> a </a:t>
            </a:r>
            <a:r>
              <a:rPr lang="de-CH" dirty="0" err="1" smtClean="0"/>
              <a:t>pas</a:t>
            </a:r>
            <a:r>
              <a:rPr lang="de-CH" dirty="0" smtClean="0"/>
              <a:t> </a:t>
            </a:r>
            <a:r>
              <a:rPr lang="de-CH" dirty="0" err="1" smtClean="0"/>
              <a:t>d’incidences</a:t>
            </a:r>
            <a:r>
              <a:rPr lang="de-CH" dirty="0" smtClean="0"/>
              <a:t> </a:t>
            </a:r>
            <a:r>
              <a:rPr lang="de-CH" dirty="0" err="1" smtClean="0"/>
              <a:t>importantes</a:t>
            </a:r>
            <a:r>
              <a:rPr lang="de-CH" dirty="0" smtClean="0"/>
              <a:t> </a:t>
            </a:r>
            <a:r>
              <a:rPr lang="de-CH" dirty="0" err="1" smtClean="0"/>
              <a:t>sur</a:t>
            </a:r>
            <a:r>
              <a:rPr lang="de-CH" dirty="0" smtClean="0"/>
              <a:t> le </a:t>
            </a:r>
            <a:r>
              <a:rPr lang="de-CH" dirty="0" err="1" smtClean="0"/>
              <a:t>territoire</a:t>
            </a:r>
            <a:r>
              <a:rPr lang="de-CH" dirty="0" smtClean="0"/>
              <a:t> et </a:t>
            </a:r>
            <a:r>
              <a:rPr lang="de-CH" dirty="0" err="1" smtClean="0"/>
              <a:t>l’environnement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A9303E-5DBA-40E1-A4FF-5D3748357669}" type="slidenum">
              <a:rPr lang="de-CH" altLang="de-DE" smtClean="0"/>
              <a:pPr>
                <a:defRPr/>
              </a:pPr>
              <a:t>20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8170758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err="1" smtClean="0"/>
              <a:t>L’aménagement</a:t>
            </a:r>
            <a:r>
              <a:rPr lang="de-CH" dirty="0" smtClean="0"/>
              <a:t> du </a:t>
            </a:r>
            <a:r>
              <a:rPr lang="de-CH" dirty="0" err="1" smtClean="0"/>
              <a:t>territoire</a:t>
            </a:r>
            <a:r>
              <a:rPr lang="de-CH" dirty="0" smtClean="0"/>
              <a:t> </a:t>
            </a:r>
            <a:r>
              <a:rPr lang="de-CH" dirty="0" err="1" smtClean="0"/>
              <a:t>joue</a:t>
            </a:r>
            <a:r>
              <a:rPr lang="de-CH" dirty="0" smtClean="0"/>
              <a:t> </a:t>
            </a:r>
            <a:r>
              <a:rPr lang="de-CH" dirty="0" err="1" smtClean="0"/>
              <a:t>un</a:t>
            </a:r>
            <a:r>
              <a:rPr lang="de-CH" dirty="0" smtClean="0"/>
              <a:t> </a:t>
            </a:r>
            <a:r>
              <a:rPr lang="de-CH" dirty="0" err="1" smtClean="0"/>
              <a:t>rôle</a:t>
            </a:r>
            <a:r>
              <a:rPr lang="de-CH" dirty="0" smtClean="0"/>
              <a:t> </a:t>
            </a:r>
            <a:r>
              <a:rPr lang="de-CH" dirty="0" err="1" smtClean="0"/>
              <a:t>important</a:t>
            </a:r>
            <a:r>
              <a:rPr lang="de-CH" dirty="0" smtClean="0"/>
              <a:t> </a:t>
            </a:r>
            <a:r>
              <a:rPr lang="de-CH" dirty="0" err="1" smtClean="0"/>
              <a:t>lors</a:t>
            </a:r>
            <a:r>
              <a:rPr lang="de-CH" dirty="0" smtClean="0"/>
              <a:t> de la </a:t>
            </a:r>
            <a:r>
              <a:rPr lang="de-CH" dirty="0" err="1" smtClean="0"/>
              <a:t>planification</a:t>
            </a:r>
            <a:r>
              <a:rPr lang="de-CH" dirty="0" smtClean="0"/>
              <a:t> et </a:t>
            </a:r>
            <a:r>
              <a:rPr lang="de-CH" dirty="0" err="1" smtClean="0"/>
              <a:t>l’élaboration</a:t>
            </a:r>
            <a:r>
              <a:rPr lang="de-CH" dirty="0" smtClean="0"/>
              <a:t> des </a:t>
            </a:r>
            <a:r>
              <a:rPr lang="de-CH" dirty="0" err="1" smtClean="0"/>
              <a:t>projets</a:t>
            </a:r>
            <a:r>
              <a:rPr lang="de-CH" dirty="0" smtClean="0"/>
              <a:t> </a:t>
            </a:r>
            <a:r>
              <a:rPr lang="de-CH" dirty="0" err="1" smtClean="0"/>
              <a:t>d’installations</a:t>
            </a:r>
            <a:r>
              <a:rPr lang="de-CH" dirty="0" smtClean="0"/>
              <a:t> à </a:t>
            </a:r>
            <a:r>
              <a:rPr lang="de-CH" dirty="0" err="1" smtClean="0"/>
              <a:t>câbles</a:t>
            </a:r>
            <a:endParaRPr lang="de-CH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A9303E-5DBA-40E1-A4FF-5D3748357669}" type="slidenum">
              <a:rPr lang="de-CH" altLang="de-DE" smtClean="0"/>
              <a:pPr>
                <a:defRPr/>
              </a:pPr>
              <a:t>21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0712814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A9303E-5DBA-40E1-A4FF-5D3748357669}" type="slidenum">
              <a:rPr lang="de-CH" altLang="de-DE" smtClean="0"/>
              <a:pPr>
                <a:defRPr/>
              </a:pPr>
              <a:t>22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218887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A9303E-5DBA-40E1-A4FF-5D3748357669}" type="slidenum">
              <a:rPr lang="de-CH" altLang="de-DE" smtClean="0"/>
              <a:pPr>
                <a:defRPr/>
              </a:pPr>
              <a:t>3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164207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CH" noProof="0" dirty="0" smtClean="0"/>
              <a:t>L’aide à l’exécution «Environnement</a:t>
            </a:r>
            <a:r>
              <a:rPr lang="fr-CH" baseline="0" noProof="0" dirty="0" smtClean="0"/>
              <a:t> et aménagement du territoire» a été élaborée par les offices fédéraux des transports (OFT), de l’environnement (OFEV) et du développement territorial (ARE). </a:t>
            </a:r>
          </a:p>
          <a:p>
            <a:pPr lvl="0"/>
            <a:r>
              <a:rPr lang="fr-CH" baseline="0" noProof="0" dirty="0" smtClean="0"/>
              <a:t>Des représentants des cantons et de RMS ont participé au groupe de travail chargé de son élaboration.</a:t>
            </a:r>
          </a:p>
          <a:p>
            <a:pPr lvl="0"/>
            <a:r>
              <a:rPr lang="fr-CH" baseline="0" noProof="0" dirty="0" smtClean="0"/>
              <a:t>Elle a été publiée au début 2013.</a:t>
            </a:r>
          </a:p>
          <a:p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A9303E-5DBA-40E1-A4FF-5D3748357669}" type="slidenum">
              <a:rPr lang="de-CH" altLang="de-DE" smtClean="0"/>
              <a:pPr>
                <a:defRPr/>
              </a:pPr>
              <a:t>4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636669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A9303E-5DBA-40E1-A4FF-5D3748357669}" type="slidenum">
              <a:rPr lang="de-CH" altLang="de-DE" smtClean="0"/>
              <a:pPr>
                <a:defRPr/>
              </a:pPr>
              <a:t>5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987979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Ces </a:t>
            </a:r>
            <a:r>
              <a:rPr lang="de-CH" dirty="0" err="1" smtClean="0"/>
              <a:t>instruments</a:t>
            </a:r>
            <a:r>
              <a:rPr lang="de-CH" dirty="0" smtClean="0"/>
              <a:t> </a:t>
            </a:r>
            <a:r>
              <a:rPr lang="de-CH" dirty="0" err="1" smtClean="0"/>
              <a:t>jouent</a:t>
            </a:r>
            <a:r>
              <a:rPr lang="de-CH" dirty="0" smtClean="0"/>
              <a:t> </a:t>
            </a:r>
            <a:r>
              <a:rPr lang="de-CH" dirty="0" err="1" smtClean="0"/>
              <a:t>un</a:t>
            </a:r>
            <a:r>
              <a:rPr lang="de-CH" dirty="0" smtClean="0"/>
              <a:t> </a:t>
            </a:r>
            <a:r>
              <a:rPr lang="de-CH" dirty="0" err="1" smtClean="0"/>
              <a:t>rôle</a:t>
            </a:r>
            <a:r>
              <a:rPr lang="de-CH" dirty="0" smtClean="0"/>
              <a:t> </a:t>
            </a:r>
            <a:r>
              <a:rPr lang="de-CH" dirty="0" err="1" smtClean="0"/>
              <a:t>important</a:t>
            </a:r>
            <a:r>
              <a:rPr lang="de-CH" dirty="0" smtClean="0"/>
              <a:t> </a:t>
            </a:r>
            <a:r>
              <a:rPr lang="de-CH" dirty="0" err="1" smtClean="0"/>
              <a:t>lors</a:t>
            </a:r>
            <a:r>
              <a:rPr lang="de-CH" dirty="0" smtClean="0"/>
              <a:t> de la </a:t>
            </a:r>
            <a:r>
              <a:rPr lang="de-CH" dirty="0" err="1" smtClean="0"/>
              <a:t>planification</a:t>
            </a:r>
            <a:r>
              <a:rPr lang="de-CH" dirty="0" smtClean="0"/>
              <a:t> </a:t>
            </a:r>
            <a:r>
              <a:rPr lang="de-CH" dirty="0" err="1" smtClean="0"/>
              <a:t>d’un</a:t>
            </a:r>
            <a:r>
              <a:rPr lang="de-CH" dirty="0" smtClean="0"/>
              <a:t> </a:t>
            </a:r>
            <a:r>
              <a:rPr lang="de-CH" dirty="0" err="1" smtClean="0"/>
              <a:t>projet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d’installation</a:t>
            </a:r>
            <a:r>
              <a:rPr lang="de-CH" baseline="0" dirty="0" smtClean="0"/>
              <a:t> à </a:t>
            </a:r>
            <a:r>
              <a:rPr lang="de-CH" baseline="0" dirty="0" err="1" smtClean="0"/>
              <a:t>câbles</a:t>
            </a:r>
            <a:r>
              <a:rPr lang="de-CH" baseline="0" dirty="0" smtClean="0"/>
              <a:t> :</a:t>
            </a:r>
          </a:p>
          <a:p>
            <a:r>
              <a:rPr lang="de-CH" dirty="0" err="1" smtClean="0"/>
              <a:t>Principes</a:t>
            </a:r>
            <a:r>
              <a:rPr lang="de-CH" dirty="0" smtClean="0"/>
              <a:t> </a:t>
            </a:r>
            <a:r>
              <a:rPr lang="de-CH" dirty="0" err="1" smtClean="0"/>
              <a:t>directeurs</a:t>
            </a:r>
            <a:r>
              <a:rPr lang="de-CH" dirty="0" smtClean="0"/>
              <a:t> </a:t>
            </a:r>
            <a:r>
              <a:rPr lang="de-CH" dirty="0" err="1" smtClean="0"/>
              <a:t>pour</a:t>
            </a:r>
            <a:r>
              <a:rPr lang="de-CH" dirty="0" smtClean="0"/>
              <a:t> le </a:t>
            </a:r>
            <a:r>
              <a:rPr lang="de-CH" dirty="0" err="1" smtClean="0"/>
              <a:t>tourisme</a:t>
            </a:r>
            <a:r>
              <a:rPr lang="de-CH" dirty="0" smtClean="0"/>
              <a:t> (=Touristisches Leitbild)</a:t>
            </a:r>
          </a:p>
          <a:p>
            <a:r>
              <a:rPr lang="de-CH" dirty="0" err="1" smtClean="0"/>
              <a:t>Stratégie</a:t>
            </a:r>
            <a:r>
              <a:rPr lang="de-CH" dirty="0" smtClean="0"/>
              <a:t> </a:t>
            </a:r>
            <a:r>
              <a:rPr lang="de-CH" dirty="0" err="1" smtClean="0"/>
              <a:t>pour</a:t>
            </a:r>
            <a:r>
              <a:rPr lang="de-CH" dirty="0" smtClean="0"/>
              <a:t> les </a:t>
            </a:r>
            <a:r>
              <a:rPr lang="de-CH" dirty="0" err="1" smtClean="0"/>
              <a:t>installations</a:t>
            </a:r>
            <a:r>
              <a:rPr lang="de-CH" dirty="0" smtClean="0"/>
              <a:t> (</a:t>
            </a:r>
            <a:r>
              <a:rPr lang="de-CH" dirty="0" err="1" smtClean="0"/>
              <a:t>entreprise</a:t>
            </a:r>
            <a:r>
              <a:rPr lang="de-CH" dirty="0" smtClean="0"/>
              <a:t> de RM)</a:t>
            </a:r>
          </a:p>
          <a:p>
            <a:r>
              <a:rPr lang="de-CH" dirty="0" smtClean="0">
                <a:solidFill>
                  <a:srgbClr val="FF0000"/>
                </a:solidFill>
              </a:rPr>
              <a:t>Plan </a:t>
            </a:r>
            <a:r>
              <a:rPr lang="de-CH" dirty="0" err="1" smtClean="0">
                <a:solidFill>
                  <a:srgbClr val="FF0000"/>
                </a:solidFill>
              </a:rPr>
              <a:t>directeur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cantonal</a:t>
            </a:r>
            <a:r>
              <a:rPr lang="de-CH" dirty="0" smtClean="0">
                <a:solidFill>
                  <a:srgbClr val="FF0000"/>
                </a:solidFill>
              </a:rPr>
              <a:t> (</a:t>
            </a:r>
            <a:r>
              <a:rPr lang="de-CH" dirty="0" err="1" smtClean="0">
                <a:solidFill>
                  <a:srgbClr val="FF0000"/>
                </a:solidFill>
              </a:rPr>
              <a:t>canton</a:t>
            </a:r>
            <a:r>
              <a:rPr lang="de-CH" dirty="0" smtClean="0">
                <a:solidFill>
                  <a:srgbClr val="FF0000"/>
                </a:solidFill>
              </a:rPr>
              <a:t>)</a:t>
            </a:r>
          </a:p>
          <a:p>
            <a:r>
              <a:rPr lang="de-CH" dirty="0" smtClean="0">
                <a:solidFill>
                  <a:srgbClr val="FF0000"/>
                </a:solidFill>
              </a:rPr>
              <a:t>Plan </a:t>
            </a:r>
            <a:r>
              <a:rPr lang="de-CH" dirty="0" err="1" smtClean="0">
                <a:solidFill>
                  <a:srgbClr val="FF0000"/>
                </a:solidFill>
              </a:rPr>
              <a:t>d’affectation</a:t>
            </a:r>
            <a:r>
              <a:rPr lang="de-CH" dirty="0" smtClean="0">
                <a:solidFill>
                  <a:srgbClr val="FF0000"/>
                </a:solidFill>
              </a:rPr>
              <a:t> (</a:t>
            </a:r>
            <a:r>
              <a:rPr lang="de-CH" dirty="0" err="1" smtClean="0">
                <a:solidFill>
                  <a:srgbClr val="FF0000"/>
                </a:solidFill>
              </a:rPr>
              <a:t>commune</a:t>
            </a:r>
            <a:r>
              <a:rPr lang="de-CH" dirty="0" smtClean="0">
                <a:solidFill>
                  <a:srgbClr val="FF0000"/>
                </a:solidFill>
              </a:rPr>
              <a:t>)</a:t>
            </a:r>
          </a:p>
          <a:p>
            <a:r>
              <a:rPr lang="de-CH" dirty="0" err="1" smtClean="0"/>
              <a:t>Projet</a:t>
            </a:r>
            <a:r>
              <a:rPr lang="de-CH" dirty="0" smtClean="0"/>
              <a:t> – </a:t>
            </a:r>
            <a:r>
              <a:rPr lang="de-CH" dirty="0" err="1" smtClean="0"/>
              <a:t>approbation</a:t>
            </a:r>
            <a:r>
              <a:rPr lang="de-CH" dirty="0" smtClean="0"/>
              <a:t> des </a:t>
            </a:r>
            <a:r>
              <a:rPr lang="de-CH" dirty="0" err="1" smtClean="0"/>
              <a:t>plans</a:t>
            </a:r>
            <a:endParaRPr lang="de-CH" dirty="0" smtClean="0"/>
          </a:p>
          <a:p>
            <a:r>
              <a:rPr lang="de-CH" dirty="0" smtClean="0"/>
              <a:t>Autorisation de </a:t>
            </a:r>
            <a:r>
              <a:rPr lang="de-CH" dirty="0" err="1" smtClean="0"/>
              <a:t>construire</a:t>
            </a:r>
            <a:r>
              <a:rPr lang="de-CH" dirty="0" smtClean="0"/>
              <a:t> (</a:t>
            </a:r>
            <a:r>
              <a:rPr lang="de-CH" dirty="0" err="1" smtClean="0"/>
              <a:t>pour</a:t>
            </a:r>
            <a:r>
              <a:rPr lang="de-CH" dirty="0" smtClean="0"/>
              <a:t> les </a:t>
            </a:r>
            <a:r>
              <a:rPr lang="de-CH" dirty="0" err="1" smtClean="0"/>
              <a:t>installations</a:t>
            </a:r>
            <a:r>
              <a:rPr lang="de-CH" dirty="0" smtClean="0"/>
              <a:t> </a:t>
            </a:r>
            <a:r>
              <a:rPr lang="de-CH" dirty="0" err="1" smtClean="0"/>
              <a:t>accessoires</a:t>
            </a:r>
            <a:r>
              <a:rPr lang="de-CH" dirty="0" smtClean="0"/>
              <a:t>)</a:t>
            </a:r>
          </a:p>
          <a:p>
            <a:r>
              <a:rPr lang="de-CH" dirty="0" err="1" smtClean="0"/>
              <a:t>Acteurs</a:t>
            </a:r>
            <a:r>
              <a:rPr lang="de-CH" dirty="0" smtClean="0"/>
              <a:t>: </a:t>
            </a:r>
            <a:r>
              <a:rPr lang="de-CH" dirty="0" err="1" smtClean="0"/>
              <a:t>Confédération</a:t>
            </a:r>
            <a:r>
              <a:rPr lang="de-CH" dirty="0" smtClean="0"/>
              <a:t> – </a:t>
            </a:r>
            <a:r>
              <a:rPr lang="de-CH" dirty="0" err="1" smtClean="0"/>
              <a:t>canton</a:t>
            </a:r>
            <a:r>
              <a:rPr lang="de-CH" dirty="0" smtClean="0"/>
              <a:t> – </a:t>
            </a:r>
            <a:r>
              <a:rPr lang="de-CH" dirty="0" err="1" smtClean="0"/>
              <a:t>commune</a:t>
            </a:r>
            <a:r>
              <a:rPr lang="de-CH" dirty="0" smtClean="0"/>
              <a:t>(s)- </a:t>
            </a:r>
            <a:r>
              <a:rPr lang="de-CH" dirty="0" err="1" smtClean="0"/>
              <a:t>requérante</a:t>
            </a:r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A9303E-5DBA-40E1-A4FF-5D3748357669}" type="slidenum">
              <a:rPr lang="de-CH" altLang="de-DE" smtClean="0"/>
              <a:pPr>
                <a:defRPr/>
              </a:pPr>
              <a:t>6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767698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i="1" dirty="0" smtClean="0"/>
              <a:t>Tableau issu de l’Aide à l’exécution p. 12</a:t>
            </a:r>
            <a:endParaRPr lang="en-US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A9303E-5DBA-40E1-A4FF-5D3748357669}" type="slidenum">
              <a:rPr lang="de-CH" altLang="de-DE" smtClean="0"/>
              <a:pPr>
                <a:defRPr/>
              </a:pPr>
              <a:t>7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293432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dirty="0" smtClean="0"/>
              <a:t>Le plan </a:t>
            </a:r>
            <a:r>
              <a:rPr lang="de-CH" baseline="0" dirty="0" err="1" smtClean="0"/>
              <a:t>directeur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est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instrument</a:t>
            </a:r>
            <a:r>
              <a:rPr lang="de-CH" baseline="0" dirty="0" smtClean="0"/>
              <a:t> de </a:t>
            </a:r>
            <a:r>
              <a:rPr lang="de-CH" baseline="0" dirty="0" err="1" smtClean="0"/>
              <a:t>coordination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élargi</a:t>
            </a:r>
            <a:r>
              <a:rPr lang="de-CH" baseline="0" dirty="0" smtClean="0"/>
              <a:t>; </a:t>
            </a:r>
            <a:r>
              <a:rPr lang="de-CH" baseline="0" dirty="0" err="1" smtClean="0"/>
              <a:t>il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traite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pour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l’ensemble</a:t>
            </a:r>
            <a:r>
              <a:rPr lang="de-CH" baseline="0" dirty="0" smtClean="0"/>
              <a:t> du </a:t>
            </a:r>
            <a:r>
              <a:rPr lang="de-CH" baseline="0" dirty="0" err="1" smtClean="0"/>
              <a:t>territoire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d’un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canton</a:t>
            </a:r>
            <a:r>
              <a:rPr lang="de-CH" baseline="0" dirty="0" smtClean="0"/>
              <a:t>, des </a:t>
            </a:r>
            <a:r>
              <a:rPr lang="de-CH" baseline="0" dirty="0" err="1" smtClean="0"/>
              <a:t>principaux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domaines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sectoriels</a:t>
            </a:r>
            <a:r>
              <a:rPr lang="de-CH" baseline="0" dirty="0" smtClean="0"/>
              <a:t> et </a:t>
            </a:r>
            <a:r>
              <a:rPr lang="de-CH" baseline="0" dirty="0" err="1" smtClean="0"/>
              <a:t>activités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qui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ont</a:t>
            </a:r>
            <a:r>
              <a:rPr lang="de-CH" baseline="0" dirty="0" smtClean="0"/>
              <a:t> des </a:t>
            </a:r>
            <a:r>
              <a:rPr lang="de-CH" baseline="0" dirty="0" err="1" smtClean="0"/>
              <a:t>effets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sur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l’organisation</a:t>
            </a:r>
            <a:r>
              <a:rPr lang="de-CH" baseline="0" dirty="0" smtClean="0"/>
              <a:t> du </a:t>
            </a:r>
            <a:r>
              <a:rPr lang="de-CH" baseline="0" dirty="0" err="1" smtClean="0"/>
              <a:t>territoire</a:t>
            </a:r>
            <a:r>
              <a:rPr lang="de-CH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dirty="0" smtClean="0"/>
              <a:t>Le plan </a:t>
            </a:r>
            <a:r>
              <a:rPr lang="de-CH" baseline="0" dirty="0" err="1" smtClean="0"/>
              <a:t>directeur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cantonal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est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contraignant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pour</a:t>
            </a:r>
            <a:r>
              <a:rPr lang="de-CH" baseline="0" dirty="0" smtClean="0"/>
              <a:t> les </a:t>
            </a:r>
            <a:r>
              <a:rPr lang="de-CH" baseline="0" dirty="0" err="1" smtClean="0"/>
              <a:t>autorités</a:t>
            </a:r>
            <a:r>
              <a:rPr lang="de-CH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dirty="0" smtClean="0"/>
              <a:t>La </a:t>
            </a:r>
            <a:r>
              <a:rPr lang="de-CH" baseline="0" dirty="0" err="1" smtClean="0"/>
              <a:t>Confédération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examine</a:t>
            </a:r>
            <a:r>
              <a:rPr lang="de-CH" baseline="0" dirty="0" smtClean="0"/>
              <a:t> et </a:t>
            </a:r>
            <a:r>
              <a:rPr lang="de-CH" baseline="0" dirty="0" err="1" smtClean="0"/>
              <a:t>approuve</a:t>
            </a:r>
            <a:r>
              <a:rPr lang="de-CH" baseline="0" dirty="0" smtClean="0"/>
              <a:t> les </a:t>
            </a:r>
            <a:r>
              <a:rPr lang="de-CH" baseline="0" dirty="0" err="1" smtClean="0"/>
              <a:t>plans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directeurs</a:t>
            </a:r>
            <a:r>
              <a:rPr lang="de-CH" baseline="0" dirty="0" smtClean="0"/>
              <a:t> des </a:t>
            </a:r>
            <a:r>
              <a:rPr lang="de-CH" baseline="0" dirty="0" err="1" smtClean="0"/>
              <a:t>cantons</a:t>
            </a:r>
            <a:r>
              <a:rPr lang="de-CH" baseline="0" dirty="0" smtClean="0"/>
              <a:t> et </a:t>
            </a:r>
            <a:r>
              <a:rPr lang="de-CH" baseline="0" dirty="0" err="1" smtClean="0"/>
              <a:t>leurs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modifications</a:t>
            </a:r>
            <a:r>
              <a:rPr lang="de-CH" baseline="0" dirty="0" smtClean="0"/>
              <a:t> (</a:t>
            </a:r>
            <a:r>
              <a:rPr lang="de-CH" baseline="0" dirty="0" err="1" smtClean="0"/>
              <a:t>procédures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menées</a:t>
            </a:r>
            <a:r>
              <a:rPr lang="de-CH" baseline="0" dirty="0" smtClean="0"/>
              <a:t> par </a:t>
            </a:r>
            <a:r>
              <a:rPr lang="de-CH" baseline="0" dirty="0" err="1" smtClean="0"/>
              <a:t>l’ARE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qui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consulte</a:t>
            </a:r>
            <a:r>
              <a:rPr lang="de-CH" baseline="0" dirty="0" smtClean="0"/>
              <a:t> les </a:t>
            </a:r>
            <a:r>
              <a:rPr lang="de-CH" baseline="0" dirty="0" err="1" smtClean="0"/>
              <a:t>services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fédéraux</a:t>
            </a:r>
            <a:r>
              <a:rPr lang="de-CH" baseline="0" dirty="0" smtClean="0"/>
              <a:t> et les </a:t>
            </a:r>
            <a:r>
              <a:rPr lang="de-CH" baseline="0" dirty="0" err="1" smtClean="0"/>
              <a:t>cantons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voisins</a:t>
            </a:r>
            <a:r>
              <a:rPr lang="de-CH" baseline="0" dirty="0" smtClean="0"/>
              <a:t>).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A9303E-5DBA-40E1-A4FF-5D3748357669}" type="slidenum">
              <a:rPr lang="de-CH" altLang="de-DE" smtClean="0"/>
              <a:pPr>
                <a:defRPr/>
              </a:pPr>
              <a:t>8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044588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i="1" dirty="0" smtClean="0"/>
              <a:t>Figure issue de l’Aide à l’exécution p. 18</a:t>
            </a:r>
            <a:endParaRPr lang="en-US" i="1" dirty="0" smtClean="0"/>
          </a:p>
          <a:p>
            <a:endParaRPr lang="de-CH" dirty="0" smtClean="0"/>
          </a:p>
          <a:p>
            <a:r>
              <a:rPr lang="de-CH" dirty="0" err="1" smtClean="0"/>
              <a:t>Exemple</a:t>
            </a:r>
            <a:r>
              <a:rPr lang="de-CH" dirty="0" smtClean="0"/>
              <a:t> de </a:t>
            </a:r>
            <a:r>
              <a:rPr lang="de-CH" dirty="0" err="1" smtClean="0"/>
              <a:t>modification</a:t>
            </a:r>
            <a:r>
              <a:rPr lang="de-CH" dirty="0" smtClean="0"/>
              <a:t> du plan </a:t>
            </a:r>
            <a:r>
              <a:rPr lang="de-CH" dirty="0" err="1" smtClean="0"/>
              <a:t>directeur</a:t>
            </a:r>
            <a:r>
              <a:rPr lang="de-CH" dirty="0" smtClean="0"/>
              <a:t> des Grisons</a:t>
            </a:r>
            <a:r>
              <a:rPr lang="de-CH" baseline="0" dirty="0" smtClean="0"/>
              <a:t>:</a:t>
            </a:r>
          </a:p>
          <a:p>
            <a:endParaRPr lang="de-CH" baseline="0" dirty="0" smtClean="0"/>
          </a:p>
          <a:p>
            <a:r>
              <a:rPr lang="de-CH" baseline="0" dirty="0" smtClean="0"/>
              <a:t>Liaison Arosa – </a:t>
            </a:r>
            <a:r>
              <a:rPr lang="de-CH" baseline="0" dirty="0" err="1" smtClean="0"/>
              <a:t>Lenzerheide</a:t>
            </a:r>
            <a:endParaRPr lang="de-CH" baseline="0" dirty="0" smtClean="0"/>
          </a:p>
          <a:p>
            <a:endParaRPr lang="de-CH" baseline="0" dirty="0" smtClean="0"/>
          </a:p>
          <a:p>
            <a:r>
              <a:rPr lang="de-CH" baseline="0" dirty="0" err="1" smtClean="0"/>
              <a:t>Contenu</a:t>
            </a:r>
            <a:r>
              <a:rPr lang="de-CH" baseline="0" dirty="0" smtClean="0"/>
              <a:t> du plan </a:t>
            </a:r>
            <a:r>
              <a:rPr lang="de-CH" baseline="0" dirty="0" err="1" smtClean="0"/>
              <a:t>directeur</a:t>
            </a:r>
            <a:r>
              <a:rPr lang="de-CH" baseline="0" dirty="0" smtClean="0"/>
              <a:t>: </a:t>
            </a:r>
          </a:p>
          <a:p>
            <a:r>
              <a:rPr lang="de-CH" baseline="0" dirty="0" err="1" smtClean="0"/>
              <a:t>Domaines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skiables</a:t>
            </a:r>
            <a:r>
              <a:rPr lang="de-CH" baseline="0" dirty="0" smtClean="0"/>
              <a:t> («Intensiverholungsgebiete»)</a:t>
            </a:r>
          </a:p>
          <a:p>
            <a:r>
              <a:rPr lang="de-CH" baseline="0" dirty="0" smtClean="0"/>
              <a:t>Liaison (</a:t>
            </a:r>
            <a:r>
              <a:rPr lang="de-CH" baseline="0" dirty="0" err="1" smtClean="0"/>
              <a:t>corridor</a:t>
            </a:r>
            <a:r>
              <a:rPr lang="de-CH" baseline="0" dirty="0" smtClean="0"/>
              <a:t>)</a:t>
            </a:r>
          </a:p>
          <a:p>
            <a:r>
              <a:rPr lang="de-CH" baseline="0" dirty="0" err="1" smtClean="0"/>
              <a:t>Zones</a:t>
            </a:r>
            <a:r>
              <a:rPr lang="de-CH" baseline="0" dirty="0" smtClean="0"/>
              <a:t> de </a:t>
            </a:r>
            <a:r>
              <a:rPr lang="de-CH" baseline="0" dirty="0" err="1" smtClean="0"/>
              <a:t>protection</a:t>
            </a:r>
            <a:r>
              <a:rPr lang="de-CH" baseline="0" dirty="0" smtClean="0"/>
              <a:t> du </a:t>
            </a:r>
            <a:r>
              <a:rPr lang="de-CH" baseline="0" dirty="0" err="1" smtClean="0"/>
              <a:t>paysage</a:t>
            </a:r>
            <a:endParaRPr lang="de-CH" baseline="0" dirty="0" smtClean="0"/>
          </a:p>
          <a:p>
            <a:r>
              <a:rPr lang="de-CH" baseline="0" dirty="0" smtClean="0"/>
              <a:t>Transports et </a:t>
            </a:r>
            <a:r>
              <a:rPr lang="de-CH" baseline="0" dirty="0" err="1" smtClean="0"/>
              <a:t>stationnement</a:t>
            </a:r>
            <a:endParaRPr lang="de-CH" baseline="0" dirty="0" smtClean="0"/>
          </a:p>
          <a:p>
            <a:endParaRPr lang="de-CH" baseline="0" dirty="0" smtClean="0"/>
          </a:p>
          <a:p>
            <a:r>
              <a:rPr lang="de-CH" baseline="0" dirty="0" err="1" smtClean="0"/>
              <a:t>Autres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exemples</a:t>
            </a:r>
            <a:r>
              <a:rPr lang="de-CH" baseline="0" dirty="0" smtClean="0"/>
              <a:t> de </a:t>
            </a:r>
            <a:r>
              <a:rPr lang="de-CH" baseline="0" dirty="0" err="1" smtClean="0"/>
              <a:t>modification</a:t>
            </a:r>
            <a:r>
              <a:rPr lang="de-CH" baseline="0" dirty="0" smtClean="0"/>
              <a:t> du plan </a:t>
            </a:r>
            <a:r>
              <a:rPr lang="de-CH" baseline="0" dirty="0" err="1" smtClean="0"/>
              <a:t>directeur</a:t>
            </a:r>
            <a:r>
              <a:rPr lang="de-CH" baseline="0" dirty="0" smtClean="0"/>
              <a:t>:</a:t>
            </a:r>
          </a:p>
          <a:p>
            <a:r>
              <a:rPr lang="de-CH" baseline="0" dirty="0" smtClean="0"/>
              <a:t>BE Grindelwald, V-Projekt</a:t>
            </a:r>
          </a:p>
          <a:p>
            <a:r>
              <a:rPr lang="de-CH" baseline="0" dirty="0" smtClean="0"/>
              <a:t>VS Trient - </a:t>
            </a:r>
            <a:r>
              <a:rPr lang="de-CH" baseline="0" dirty="0" err="1" smtClean="0"/>
              <a:t>Tête</a:t>
            </a:r>
            <a:r>
              <a:rPr lang="de-CH" baseline="0" dirty="0" smtClean="0"/>
              <a:t> de </a:t>
            </a:r>
            <a:r>
              <a:rPr lang="de-CH" baseline="0" dirty="0" err="1" smtClean="0"/>
              <a:t>Balme</a:t>
            </a:r>
            <a:r>
              <a:rPr lang="de-CH" baseline="0" dirty="0" smtClean="0"/>
              <a:t> (</a:t>
            </a:r>
            <a:r>
              <a:rPr lang="de-CH" baseline="0" dirty="0" err="1" smtClean="0"/>
              <a:t>projet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aujourd’hui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abandonné</a:t>
            </a:r>
            <a:r>
              <a:rPr lang="de-CH" baseline="0" dirty="0" smtClean="0"/>
              <a:t>?)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A9303E-5DBA-40E1-A4FF-5D3748357669}" type="slidenum">
              <a:rPr lang="de-CH" altLang="de-DE" smtClean="0"/>
              <a:pPr>
                <a:defRPr/>
              </a:pPr>
              <a:t>9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195260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4572000" y="387350"/>
            <a:ext cx="25209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altLang="de-DE" sz="800" b="1">
                <a:latin typeface="Arial" panose="020B0604020202020204" pitchFamily="34" charset="0"/>
              </a:rPr>
              <a:t>Bundesamt für Raumentwicklung ARE</a:t>
            </a:r>
            <a:br>
              <a:rPr lang="de-CH" altLang="de-DE" sz="800" b="1">
                <a:latin typeface="Arial" panose="020B0604020202020204" pitchFamily="34" charset="0"/>
              </a:rPr>
            </a:br>
            <a:r>
              <a:rPr lang="de-CH" altLang="de-DE" sz="800" b="1">
                <a:latin typeface="Arial" panose="020B0604020202020204" pitchFamily="34" charset="0"/>
              </a:rPr>
              <a:t>Office fédéral du développement territorial ARE</a:t>
            </a:r>
            <a:br>
              <a:rPr lang="de-CH" altLang="de-DE" sz="800" b="1">
                <a:latin typeface="Arial" panose="020B0604020202020204" pitchFamily="34" charset="0"/>
              </a:rPr>
            </a:br>
            <a:r>
              <a:rPr lang="de-CH" altLang="de-DE" sz="800" b="1">
                <a:latin typeface="Arial" panose="020B0604020202020204" pitchFamily="34" charset="0"/>
              </a:rPr>
              <a:t>Ufficio federale dello sviluppo territoriale ARE</a:t>
            </a:r>
            <a:br>
              <a:rPr lang="de-CH" altLang="de-DE" sz="800" b="1">
                <a:latin typeface="Arial" panose="020B0604020202020204" pitchFamily="34" charset="0"/>
              </a:rPr>
            </a:br>
            <a:r>
              <a:rPr lang="de-CH" altLang="de-DE" sz="800" b="1">
                <a:latin typeface="Arial" panose="020B0604020202020204" pitchFamily="34" charset="0"/>
              </a:rPr>
              <a:t>Uffizi federal da svilup dal  territori ARE</a:t>
            </a:r>
          </a:p>
        </p:txBody>
      </p:sp>
      <p:pic>
        <p:nvPicPr>
          <p:cNvPr id="5" name="Picture 37" descr="Logo_CMYK_p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387350"/>
            <a:ext cx="19970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6988" y="2320925"/>
            <a:ext cx="7429500" cy="2773363"/>
          </a:xfrm>
        </p:spPr>
        <p:txBody>
          <a:bodyPr/>
          <a:lstStyle>
            <a:lvl1pPr>
              <a:defRPr sz="5200"/>
            </a:lvl1pPr>
          </a:lstStyle>
          <a:p>
            <a:pPr lvl="0"/>
            <a:r>
              <a:rPr lang="en-GB" altLang="de-DE" noProof="0" smtClean="0"/>
              <a:t>Hier steht der Name der Präsentation geschrieben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5299075"/>
            <a:ext cx="7429500" cy="1055688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 altLang="de-DE" noProof="0" smtClean="0"/>
              <a:t>Datum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89678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412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91338" y="323850"/>
            <a:ext cx="1866900" cy="56705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85875" y="323850"/>
            <a:ext cx="5453063" cy="56705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36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371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147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5875" y="1449388"/>
            <a:ext cx="3659188" cy="45450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7463" y="1449388"/>
            <a:ext cx="3660775" cy="45450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370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422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878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80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3833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602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CA" altLang="de-DE">
              <a:latin typeface="Arial" panose="020B0604020202020204" pitchFamily="34" charset="0"/>
            </a:endParaRPr>
          </a:p>
        </p:txBody>
      </p:sp>
      <p:sp>
        <p:nvSpPr>
          <p:cNvPr id="102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96988" y="323850"/>
            <a:ext cx="7461250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Der Titel kann einzeilig sein</a:t>
            </a:r>
          </a:p>
        </p:txBody>
      </p:sp>
      <p:sp>
        <p:nvSpPr>
          <p:cNvPr id="1028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75" y="1449388"/>
            <a:ext cx="7472363" cy="454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dirty="0" smtClean="0"/>
              <a:t>Um den </a:t>
            </a:r>
            <a:r>
              <a:rPr lang="en-GB" altLang="de-DE" dirty="0" err="1" smtClean="0"/>
              <a:t>Fliesstext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übersichtlich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zu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halten</a:t>
            </a:r>
            <a:r>
              <a:rPr lang="en-GB" altLang="de-DE" dirty="0" smtClean="0"/>
              <a:t>, </a:t>
            </a:r>
            <a:r>
              <a:rPr lang="en-GB" altLang="de-DE" dirty="0" err="1" smtClean="0"/>
              <a:t>sollten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Abschnitte</a:t>
            </a:r>
            <a:endParaRPr lang="en-GB" altLang="de-DE" dirty="0" smtClean="0"/>
          </a:p>
          <a:p>
            <a:pPr lvl="0"/>
            <a:r>
              <a:rPr lang="en-GB" altLang="de-DE" dirty="0" err="1" smtClean="0"/>
              <a:t>gemacht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werden</a:t>
            </a:r>
            <a:r>
              <a:rPr lang="en-GB" altLang="de-DE" dirty="0" smtClean="0"/>
              <a:t>. </a:t>
            </a:r>
            <a:r>
              <a:rPr lang="en-GB" altLang="de-DE" dirty="0" err="1" smtClean="0"/>
              <a:t>Diese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werden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zur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besseren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Lesbarkeit</a:t>
            </a:r>
            <a:endParaRPr lang="en-GB" altLang="de-DE" dirty="0" smtClean="0"/>
          </a:p>
          <a:p>
            <a:pPr lvl="0"/>
            <a:r>
              <a:rPr lang="en-GB" altLang="de-DE" dirty="0" err="1" smtClean="0"/>
              <a:t>jeweils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mit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eine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Blindzeile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getrennt</a:t>
            </a:r>
            <a:r>
              <a:rPr lang="en-GB" altLang="de-DE" dirty="0" smtClean="0"/>
              <a:t>.</a:t>
            </a:r>
            <a:br>
              <a:rPr lang="en-GB" altLang="de-DE" dirty="0" smtClean="0"/>
            </a:br>
            <a:endParaRPr lang="en-GB" altLang="de-DE" dirty="0" smtClean="0"/>
          </a:p>
          <a:p>
            <a:pPr lvl="0"/>
            <a:r>
              <a:rPr lang="en-GB" altLang="de-DE" dirty="0" err="1" smtClean="0"/>
              <a:t>Klicken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Sie</a:t>
            </a:r>
            <a:r>
              <a:rPr lang="en-GB" altLang="de-DE" dirty="0" smtClean="0"/>
              <a:t>, um die </a:t>
            </a:r>
            <a:r>
              <a:rPr lang="en-GB" altLang="de-DE" dirty="0" err="1" smtClean="0"/>
              <a:t>Formate</a:t>
            </a:r>
            <a:r>
              <a:rPr lang="en-GB" altLang="de-DE" dirty="0" smtClean="0"/>
              <a:t> des </a:t>
            </a:r>
            <a:r>
              <a:rPr lang="en-GB" altLang="de-DE" dirty="0" err="1" smtClean="0"/>
              <a:t>Vorlagentextes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zu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bearbeiten</a:t>
            </a:r>
            <a:endParaRPr lang="en-GB" altLang="de-DE" dirty="0" smtClean="0"/>
          </a:p>
          <a:p>
            <a:pPr lvl="1"/>
            <a:r>
              <a:rPr lang="en-GB" altLang="de-DE" dirty="0" err="1" smtClean="0"/>
              <a:t>Zweite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Ebene</a:t>
            </a:r>
            <a:endParaRPr lang="en-GB" altLang="de-DE" dirty="0" smtClean="0"/>
          </a:p>
          <a:p>
            <a:pPr lvl="2"/>
            <a:r>
              <a:rPr lang="en-GB" altLang="de-DE" dirty="0" err="1" smtClean="0"/>
              <a:t>Dritte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Ebene</a:t>
            </a:r>
            <a:endParaRPr lang="en-GB" altLang="de-DE" dirty="0" smtClean="0"/>
          </a:p>
          <a:p>
            <a:pPr lvl="3"/>
            <a:r>
              <a:rPr lang="en-GB" altLang="de-DE" dirty="0" err="1" smtClean="0"/>
              <a:t>Vierte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Ebene</a:t>
            </a:r>
            <a:endParaRPr lang="en-GB" altLang="de-DE" dirty="0" smtClean="0"/>
          </a:p>
          <a:p>
            <a:pPr lvl="4"/>
            <a:r>
              <a:rPr lang="en-GB" altLang="de-DE" dirty="0" err="1" smtClean="0"/>
              <a:t>Fünfte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Ebene</a:t>
            </a:r>
            <a:endParaRPr lang="en-GB" altLang="de-DE" dirty="0" smtClean="0"/>
          </a:p>
        </p:txBody>
      </p:sp>
      <p:sp>
        <p:nvSpPr>
          <p:cNvPr id="1029" name="Text Box 33"/>
          <p:cNvSpPr txBox="1">
            <a:spLocks noChangeArrowheads="1"/>
          </p:cNvSpPr>
          <p:nvPr/>
        </p:nvSpPr>
        <p:spPr bwMode="auto">
          <a:xfrm>
            <a:off x="6516216" y="6205538"/>
            <a:ext cx="2266950" cy="1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>
              <a:lnSpc>
                <a:spcPct val="105000"/>
              </a:lnSpc>
              <a:spcBef>
                <a:spcPct val="50000"/>
              </a:spcBef>
            </a:pPr>
            <a:fld id="{FECD81E8-5243-4473-938D-A86638C64CD1}" type="slidenum">
              <a:rPr lang="de-CH" altLang="de-DE" sz="900">
                <a:latin typeface="Arial" panose="020B0604020202020204" pitchFamily="34" charset="0"/>
              </a:rPr>
              <a:pPr algn="r">
                <a:lnSpc>
                  <a:spcPct val="105000"/>
                </a:lnSpc>
                <a:spcBef>
                  <a:spcPct val="50000"/>
                </a:spcBef>
              </a:pPr>
              <a:t>‹N°›</a:t>
            </a:fld>
            <a:r>
              <a:rPr lang="de-CH" altLang="de-DE" sz="900" dirty="0">
                <a:latin typeface="Arial" panose="020B0604020202020204" pitchFamily="34" charset="0"/>
              </a:rPr>
              <a:t> </a:t>
            </a:r>
            <a:r>
              <a:rPr lang="de-CH" altLang="de-DE" sz="900" dirty="0" smtClean="0">
                <a:latin typeface="Arial" panose="020B0604020202020204" pitchFamily="34" charset="0"/>
              </a:rPr>
              <a:t> </a:t>
            </a:r>
            <a:endParaRPr lang="de-CH" altLang="de-DE" sz="900" dirty="0">
              <a:latin typeface="Arial" panose="020B0604020202020204" pitchFamily="34" charset="0"/>
            </a:endParaRPr>
          </a:p>
        </p:txBody>
      </p:sp>
      <p:sp>
        <p:nvSpPr>
          <p:cNvPr id="1030" name="AutoShape 34"/>
          <p:cNvSpPr>
            <a:spLocks noChangeArrowheads="1"/>
          </p:cNvSpPr>
          <p:nvPr/>
        </p:nvSpPr>
        <p:spPr bwMode="auto">
          <a:xfrm>
            <a:off x="1225550" y="6143625"/>
            <a:ext cx="3557588" cy="408989"/>
          </a:xfrm>
          <a:prstGeom prst="octagon">
            <a:avLst>
              <a:gd name="adj" fmla="val 2928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altLang="de-DE" sz="900" dirty="0" err="1" smtClean="0">
                <a:latin typeface="+mn-lt"/>
              </a:rPr>
              <a:t>Installations</a:t>
            </a:r>
            <a:r>
              <a:rPr lang="de-CH" altLang="de-DE" sz="900" baseline="0" dirty="0" smtClean="0">
                <a:latin typeface="+mn-lt"/>
              </a:rPr>
              <a:t> à </a:t>
            </a:r>
            <a:r>
              <a:rPr lang="de-CH" altLang="de-DE" sz="900" baseline="0" dirty="0" err="1" smtClean="0">
                <a:latin typeface="+mn-lt"/>
              </a:rPr>
              <a:t>câbles</a:t>
            </a:r>
            <a:r>
              <a:rPr lang="de-CH" altLang="de-DE" sz="900" baseline="0" dirty="0" smtClean="0">
                <a:latin typeface="+mn-lt"/>
              </a:rPr>
              <a:t> et </a:t>
            </a:r>
            <a:r>
              <a:rPr lang="de-CH" altLang="de-DE" sz="900" baseline="0" dirty="0" err="1" smtClean="0">
                <a:latin typeface="+mn-lt"/>
              </a:rPr>
              <a:t>a</a:t>
            </a:r>
            <a:r>
              <a:rPr lang="de-CH" altLang="de-DE" sz="900" dirty="0" err="1" smtClean="0">
                <a:latin typeface="+mn-lt"/>
              </a:rPr>
              <a:t>ménagement</a:t>
            </a:r>
            <a:r>
              <a:rPr lang="de-CH" altLang="de-DE" sz="900" dirty="0" smtClean="0">
                <a:latin typeface="+mn-lt"/>
              </a:rPr>
              <a:t> du </a:t>
            </a:r>
            <a:r>
              <a:rPr lang="de-CH" altLang="de-DE" sz="900" dirty="0" err="1" smtClean="0">
                <a:latin typeface="+mn-lt"/>
              </a:rPr>
              <a:t>territoire</a:t>
            </a:r>
            <a:r>
              <a:rPr lang="de-CH" altLang="de-DE" sz="900" dirty="0" smtClean="0">
                <a:latin typeface="+mn-lt"/>
              </a:rPr>
              <a:t> </a:t>
            </a:r>
            <a:r>
              <a:rPr lang="de-CH" altLang="de-DE" sz="900" dirty="0">
                <a:latin typeface="Arial" panose="020B0604020202020204" pitchFamily="34" charset="0"/>
              </a:rPr>
              <a:t/>
            </a:r>
            <a:br>
              <a:rPr lang="de-CH" altLang="de-DE" sz="900" dirty="0">
                <a:latin typeface="Arial" panose="020B0604020202020204" pitchFamily="34" charset="0"/>
              </a:rPr>
            </a:br>
            <a:r>
              <a:rPr lang="de-CH" altLang="de-DE" sz="900" dirty="0" smtClean="0">
                <a:latin typeface="Arial" panose="020B0604020202020204" pitchFamily="34" charset="0"/>
              </a:rPr>
              <a:t>Office </a:t>
            </a:r>
            <a:r>
              <a:rPr lang="de-CH" altLang="de-DE" sz="900" dirty="0" err="1" smtClean="0">
                <a:latin typeface="Arial" panose="020B0604020202020204" pitchFamily="34" charset="0"/>
              </a:rPr>
              <a:t>fédéral</a:t>
            </a:r>
            <a:r>
              <a:rPr lang="de-CH" altLang="de-DE" sz="900" dirty="0" smtClean="0">
                <a:latin typeface="Arial" panose="020B0604020202020204" pitchFamily="34" charset="0"/>
              </a:rPr>
              <a:t> du </a:t>
            </a:r>
            <a:r>
              <a:rPr lang="de-CH" altLang="de-DE" sz="900" dirty="0" err="1" smtClean="0">
                <a:latin typeface="Arial" panose="020B0604020202020204" pitchFamily="34" charset="0"/>
              </a:rPr>
              <a:t>développement</a:t>
            </a:r>
            <a:r>
              <a:rPr lang="de-CH" altLang="de-DE" sz="900" dirty="0" smtClean="0">
                <a:latin typeface="Arial" panose="020B0604020202020204" pitchFamily="34" charset="0"/>
              </a:rPr>
              <a:t> territorial</a:t>
            </a:r>
            <a:r>
              <a:rPr lang="de-CH" altLang="de-DE" sz="900" baseline="0" dirty="0" smtClean="0">
                <a:latin typeface="Arial" panose="020B0604020202020204" pitchFamily="34" charset="0"/>
              </a:rPr>
              <a:t> </a:t>
            </a:r>
            <a:r>
              <a:rPr lang="de-CH" altLang="de-DE" sz="900" dirty="0" smtClean="0">
                <a:latin typeface="Arial" panose="020B0604020202020204" pitchFamily="34" charset="0"/>
              </a:rPr>
              <a:t>(ARE)</a:t>
            </a:r>
            <a:endParaRPr lang="de-CH" altLang="de-DE" sz="900" i="1" dirty="0">
              <a:solidFill>
                <a:srgbClr val="ED181E"/>
              </a:solidFill>
              <a:latin typeface="Arial" panose="020B0604020202020204" pitchFamily="34" charset="0"/>
            </a:endParaRPr>
          </a:p>
        </p:txBody>
      </p:sp>
      <p:pic>
        <p:nvPicPr>
          <p:cNvPr id="1031" name="Picture 39" descr="Logo_col_wappe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90525"/>
            <a:ext cx="26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40"/>
          <p:cNvSpPr>
            <a:spLocks noChangeShapeType="1"/>
          </p:cNvSpPr>
          <p:nvPr/>
        </p:nvSpPr>
        <p:spPr bwMode="auto">
          <a:xfrm flipH="1">
            <a:off x="1285875" y="61626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0" y="1381944"/>
            <a:ext cx="9144000" cy="5445224"/>
          </a:xfrm>
          <a:prstGeom prst="rect">
            <a:avLst/>
          </a:prstGeom>
          <a:blipFill dpi="0" rotWithShape="1">
            <a:blip r:embed="rId3">
              <a:alphaModFix amt="79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CH" altLang="de-DE" dirty="0" err="1" smtClean="0"/>
              <a:t>Installations</a:t>
            </a:r>
            <a:r>
              <a:rPr lang="de-CH" altLang="de-DE" dirty="0" smtClean="0"/>
              <a:t> à </a:t>
            </a:r>
            <a:r>
              <a:rPr lang="de-CH" altLang="de-DE" dirty="0" err="1" smtClean="0"/>
              <a:t>câbles</a:t>
            </a:r>
            <a:r>
              <a:rPr lang="de-CH" altLang="de-DE" dirty="0" smtClean="0"/>
              <a:t> </a:t>
            </a:r>
            <a:br>
              <a:rPr lang="de-CH" altLang="de-DE" dirty="0" smtClean="0"/>
            </a:br>
            <a:r>
              <a:rPr lang="de-CH" altLang="de-DE" dirty="0" smtClean="0"/>
              <a:t>et </a:t>
            </a:r>
            <a:r>
              <a:rPr lang="de-CH" altLang="de-DE" dirty="0" err="1" smtClean="0"/>
              <a:t>aménagement</a:t>
            </a:r>
            <a:r>
              <a:rPr lang="de-CH" altLang="de-DE" dirty="0" smtClean="0"/>
              <a:t> du </a:t>
            </a:r>
            <a:r>
              <a:rPr lang="de-CH" altLang="de-DE" dirty="0" err="1" smtClean="0"/>
              <a:t>territoire</a:t>
            </a:r>
            <a:endParaRPr lang="de-CH" altLang="de-DE" sz="3600" b="0" i="1" dirty="0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de-CH" altLang="de-DE" dirty="0" smtClean="0"/>
              <a:t>3 </a:t>
            </a:r>
            <a:r>
              <a:rPr lang="de-CH" altLang="de-DE" dirty="0" err="1" smtClean="0"/>
              <a:t>novembre</a:t>
            </a:r>
            <a:r>
              <a:rPr lang="de-CH" altLang="de-DE" dirty="0" smtClean="0"/>
              <a:t> 2017</a:t>
            </a:r>
          </a:p>
          <a:p>
            <a:pPr eaLnBrk="1" hangingPunct="1"/>
            <a:r>
              <a:rPr lang="de-CH" altLang="de-DE" sz="2400" dirty="0" smtClean="0"/>
              <a:t>Cours </a:t>
            </a:r>
            <a:r>
              <a:rPr lang="de-CH" altLang="de-DE" sz="2400" dirty="0" smtClean="0"/>
              <a:t>UCTR</a:t>
            </a:r>
            <a:endParaRPr lang="de-CH" alt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Plan </a:t>
            </a:r>
            <a:r>
              <a:rPr lang="de-CH" dirty="0" err="1" smtClean="0"/>
              <a:t>d’affectation</a:t>
            </a:r>
            <a:r>
              <a:rPr lang="de-CH" dirty="0" smtClean="0"/>
              <a:t> (</a:t>
            </a:r>
            <a:r>
              <a:rPr lang="de-CH" dirty="0" err="1" smtClean="0"/>
              <a:t>communal</a:t>
            </a:r>
            <a:r>
              <a:rPr lang="de-CH" dirty="0" smtClean="0"/>
              <a:t>)</a:t>
            </a:r>
            <a:br>
              <a:rPr lang="de-CH" dirty="0" smtClean="0"/>
            </a:br>
            <a:r>
              <a:rPr lang="de-CH" b="0" dirty="0" smtClean="0"/>
              <a:t>Plan de </a:t>
            </a:r>
            <a:r>
              <a:rPr lang="de-CH" b="0" dirty="0" err="1" smtClean="0"/>
              <a:t>zones</a:t>
            </a:r>
            <a:r>
              <a:rPr lang="de-CH" b="0" dirty="0" smtClean="0"/>
              <a:t> et </a:t>
            </a:r>
            <a:r>
              <a:rPr lang="de-CH" b="0" dirty="0" err="1" smtClean="0"/>
              <a:t>règlement</a:t>
            </a:r>
            <a:r>
              <a:rPr lang="de-CH" b="0" dirty="0" smtClean="0"/>
              <a:t> de </a:t>
            </a:r>
            <a:r>
              <a:rPr lang="de-CH" b="0" dirty="0" err="1" smtClean="0"/>
              <a:t>construction</a:t>
            </a:r>
            <a:endParaRPr lang="de-CH" b="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988" y="1772817"/>
            <a:ext cx="3722085" cy="436458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207125" y="2132856"/>
            <a:ext cx="361334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latin typeface="+mj-lt"/>
                <a:ea typeface="+mj-ea"/>
                <a:cs typeface="+mj-cs"/>
              </a:rPr>
              <a:t>Par </a:t>
            </a:r>
            <a:r>
              <a:rPr lang="de-CH" sz="2000" dirty="0" err="1" smtClean="0">
                <a:latin typeface="+mj-lt"/>
                <a:ea typeface="+mj-ea"/>
                <a:cs typeface="+mj-cs"/>
              </a:rPr>
              <a:t>exemple</a:t>
            </a:r>
            <a:r>
              <a:rPr lang="de-CH" sz="2000" dirty="0" smtClean="0">
                <a:latin typeface="+mj-lt"/>
                <a:ea typeface="+mj-ea"/>
                <a:cs typeface="+mj-cs"/>
              </a:rPr>
              <a:t>:</a:t>
            </a:r>
          </a:p>
          <a:p>
            <a:endParaRPr lang="de-CH" sz="2000" dirty="0" smtClean="0">
              <a:latin typeface="+mj-lt"/>
              <a:ea typeface="+mj-ea"/>
              <a:cs typeface="+mj-cs"/>
            </a:endParaRPr>
          </a:p>
          <a:p>
            <a:r>
              <a:rPr lang="de-CH" sz="2000" i="1" dirty="0" smtClean="0">
                <a:latin typeface="+mj-lt"/>
                <a:ea typeface="+mj-ea"/>
                <a:cs typeface="+mj-cs"/>
              </a:rPr>
              <a:t>Art</a:t>
            </a:r>
            <a:r>
              <a:rPr lang="de-CH" sz="2000" i="1" dirty="0">
                <a:latin typeface="+mj-lt"/>
                <a:ea typeface="+mj-ea"/>
                <a:cs typeface="+mj-cs"/>
              </a:rPr>
              <a:t>. </a:t>
            </a:r>
            <a:r>
              <a:rPr lang="de-CH" sz="2000" i="1" dirty="0" smtClean="0">
                <a:latin typeface="+mj-lt"/>
                <a:ea typeface="+mj-ea"/>
                <a:cs typeface="+mj-cs"/>
              </a:rPr>
              <a:t>… Zone </a:t>
            </a:r>
            <a:r>
              <a:rPr lang="de-CH" sz="2000" i="1" dirty="0" err="1" smtClean="0">
                <a:latin typeface="+mj-lt"/>
                <a:ea typeface="+mj-ea"/>
                <a:cs typeface="+mj-cs"/>
              </a:rPr>
              <a:t>d’habitation</a:t>
            </a:r>
            <a:endParaRPr lang="de-CH" sz="2000" i="1" dirty="0" smtClean="0">
              <a:latin typeface="+mj-lt"/>
              <a:ea typeface="+mj-ea"/>
              <a:cs typeface="+mj-cs"/>
            </a:endParaRPr>
          </a:p>
          <a:p>
            <a:r>
              <a:rPr lang="de-CH" sz="2000" i="1" dirty="0" smtClean="0">
                <a:latin typeface="+mj-lt"/>
                <a:ea typeface="+mj-ea"/>
                <a:cs typeface="+mj-cs"/>
              </a:rPr>
              <a:t>…………..</a:t>
            </a:r>
          </a:p>
          <a:p>
            <a:r>
              <a:rPr lang="de-CH" sz="2000" i="1" dirty="0" smtClean="0">
                <a:latin typeface="+mj-lt"/>
                <a:ea typeface="+mj-ea"/>
                <a:cs typeface="+mj-cs"/>
              </a:rPr>
              <a:t>Art. … Zone de </a:t>
            </a:r>
            <a:r>
              <a:rPr lang="de-CH" sz="2000" i="1" dirty="0" err="1" smtClean="0">
                <a:latin typeface="+mj-lt"/>
                <a:ea typeface="+mj-ea"/>
                <a:cs typeface="+mj-cs"/>
              </a:rPr>
              <a:t>constructions</a:t>
            </a:r>
            <a:r>
              <a:rPr lang="de-CH" sz="2000" i="1" dirty="0" smtClean="0">
                <a:latin typeface="+mj-lt"/>
                <a:ea typeface="+mj-ea"/>
                <a:cs typeface="+mj-cs"/>
              </a:rPr>
              <a:t> et </a:t>
            </a:r>
            <a:r>
              <a:rPr lang="de-CH" sz="2000" i="1" dirty="0" err="1" smtClean="0">
                <a:latin typeface="+mj-lt"/>
                <a:ea typeface="+mj-ea"/>
                <a:cs typeface="+mj-cs"/>
              </a:rPr>
              <a:t>installations</a:t>
            </a:r>
            <a:r>
              <a:rPr lang="de-CH" sz="2000" i="1" dirty="0" smtClean="0">
                <a:latin typeface="+mj-lt"/>
                <a:ea typeface="+mj-ea"/>
                <a:cs typeface="+mj-cs"/>
              </a:rPr>
              <a:t> </a:t>
            </a:r>
            <a:r>
              <a:rPr lang="de-CH" sz="2000" i="1" dirty="0" err="1" smtClean="0">
                <a:latin typeface="+mj-lt"/>
                <a:ea typeface="+mj-ea"/>
                <a:cs typeface="+mj-cs"/>
              </a:rPr>
              <a:t>publiques</a:t>
            </a:r>
            <a:endParaRPr lang="de-CH" sz="2000" i="1" dirty="0" smtClean="0">
              <a:latin typeface="+mj-lt"/>
              <a:ea typeface="+mj-ea"/>
              <a:cs typeface="+mj-cs"/>
            </a:endParaRPr>
          </a:p>
          <a:p>
            <a:r>
              <a:rPr lang="de-CH" sz="2000" i="1" dirty="0" smtClean="0">
                <a:latin typeface="+mj-lt"/>
                <a:ea typeface="+mj-ea"/>
                <a:cs typeface="+mj-cs"/>
              </a:rPr>
              <a:t>…………..</a:t>
            </a:r>
          </a:p>
          <a:p>
            <a:r>
              <a:rPr lang="de-CH" sz="2000" i="1" dirty="0" smtClean="0">
                <a:latin typeface="+mj-lt"/>
                <a:ea typeface="+mj-ea"/>
                <a:cs typeface="+mj-cs"/>
              </a:rPr>
              <a:t>Art. … Zone </a:t>
            </a:r>
            <a:r>
              <a:rPr lang="de-CH" sz="2000" i="1" dirty="0" err="1" smtClean="0">
                <a:latin typeface="+mj-lt"/>
                <a:ea typeface="+mj-ea"/>
                <a:cs typeface="+mj-cs"/>
              </a:rPr>
              <a:t>d’hôtel</a:t>
            </a:r>
            <a:endParaRPr lang="de-CH" sz="2000" i="1" dirty="0" smtClean="0">
              <a:latin typeface="+mj-lt"/>
              <a:ea typeface="+mj-ea"/>
              <a:cs typeface="+mj-cs"/>
            </a:endParaRPr>
          </a:p>
          <a:p>
            <a:endParaRPr lang="de-CH" sz="2000" i="1" dirty="0" smtClean="0">
              <a:latin typeface="+mj-lt"/>
              <a:ea typeface="+mj-ea"/>
              <a:cs typeface="+mj-cs"/>
            </a:endParaRPr>
          </a:p>
          <a:p>
            <a:r>
              <a:rPr lang="de-CH" sz="2000" i="1" dirty="0" smtClean="0">
                <a:latin typeface="+mj-lt"/>
                <a:ea typeface="+mj-ea"/>
                <a:cs typeface="+mj-cs"/>
              </a:rPr>
              <a:t>Art. … </a:t>
            </a:r>
            <a:r>
              <a:rPr lang="de-CH" sz="2000" b="1" i="1" dirty="0" smtClean="0">
                <a:latin typeface="+mj-lt"/>
                <a:ea typeface="+mj-ea"/>
                <a:cs typeface="+mj-cs"/>
              </a:rPr>
              <a:t>Zone de </a:t>
            </a:r>
            <a:r>
              <a:rPr lang="de-CH" sz="2000" b="1" i="1" dirty="0" err="1" smtClean="0">
                <a:latin typeface="+mj-lt"/>
                <a:ea typeface="+mj-ea"/>
                <a:cs typeface="+mj-cs"/>
              </a:rPr>
              <a:t>sports</a:t>
            </a:r>
            <a:r>
              <a:rPr lang="de-CH" sz="2000" b="1" i="1" dirty="0" smtClean="0">
                <a:latin typeface="+mj-lt"/>
                <a:ea typeface="+mj-ea"/>
                <a:cs typeface="+mj-cs"/>
              </a:rPr>
              <a:t> </a:t>
            </a:r>
            <a:r>
              <a:rPr lang="de-CH" sz="2000" b="1" i="1" dirty="0" err="1" smtClean="0">
                <a:latin typeface="+mj-lt"/>
                <a:ea typeface="+mj-ea"/>
                <a:cs typeface="+mj-cs"/>
              </a:rPr>
              <a:t>d’hiver</a:t>
            </a:r>
            <a:r>
              <a:rPr lang="de-CH" sz="2000" b="1" i="1" dirty="0" smtClean="0">
                <a:latin typeface="+mj-lt"/>
                <a:ea typeface="+mj-ea"/>
                <a:cs typeface="+mj-cs"/>
              </a:rPr>
              <a:t> </a:t>
            </a:r>
          </a:p>
          <a:p>
            <a:r>
              <a:rPr lang="de-CH" sz="2000" i="1" dirty="0" smtClean="0">
                <a:latin typeface="+mj-lt"/>
                <a:ea typeface="+mj-ea"/>
                <a:cs typeface="+mj-cs"/>
              </a:rPr>
              <a:t>………</a:t>
            </a:r>
          </a:p>
          <a:p>
            <a:endParaRPr lang="de-CH" sz="2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7683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Plan </a:t>
            </a:r>
            <a:r>
              <a:rPr lang="de-CH" dirty="0" err="1" smtClean="0"/>
              <a:t>d’affectation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6000" y="1440000"/>
            <a:ext cx="7740496" cy="4545012"/>
          </a:xfrm>
        </p:spPr>
        <p:txBody>
          <a:bodyPr/>
          <a:lstStyle/>
          <a:p>
            <a:pPr marL="0" indent="0">
              <a:buNone/>
            </a:pPr>
            <a:r>
              <a:rPr lang="de-CH" dirty="0" err="1" smtClean="0"/>
              <a:t>Une</a:t>
            </a:r>
            <a:r>
              <a:rPr lang="de-CH" dirty="0" smtClean="0"/>
              <a:t> </a:t>
            </a:r>
            <a:r>
              <a:rPr lang="de-CH" dirty="0" err="1" smtClean="0"/>
              <a:t>base</a:t>
            </a:r>
            <a:r>
              <a:rPr lang="de-CH" dirty="0" smtClean="0"/>
              <a:t> </a:t>
            </a:r>
            <a:r>
              <a:rPr lang="de-CH" dirty="0" err="1" smtClean="0"/>
              <a:t>suffisante</a:t>
            </a:r>
            <a:r>
              <a:rPr lang="de-CH" dirty="0" smtClean="0"/>
              <a:t> </a:t>
            </a:r>
            <a:r>
              <a:rPr lang="de-CH" dirty="0" err="1" smtClean="0"/>
              <a:t>dans</a:t>
            </a:r>
            <a:r>
              <a:rPr lang="de-CH" dirty="0" smtClean="0"/>
              <a:t> le plan </a:t>
            </a:r>
            <a:r>
              <a:rPr lang="de-CH" dirty="0" err="1" smtClean="0"/>
              <a:t>d’affectation</a:t>
            </a:r>
            <a:r>
              <a:rPr lang="de-CH" dirty="0" smtClean="0"/>
              <a:t> </a:t>
            </a:r>
            <a:r>
              <a:rPr lang="de-CH" dirty="0" err="1" smtClean="0"/>
              <a:t>communal</a:t>
            </a:r>
            <a:r>
              <a:rPr lang="de-CH" dirty="0" smtClean="0"/>
              <a:t> </a:t>
            </a:r>
            <a:r>
              <a:rPr lang="de-CH" dirty="0" err="1" smtClean="0"/>
              <a:t>est</a:t>
            </a:r>
            <a:r>
              <a:rPr lang="de-CH" dirty="0" smtClean="0"/>
              <a:t> </a:t>
            </a:r>
            <a:r>
              <a:rPr lang="de-CH" dirty="0" err="1" smtClean="0"/>
              <a:t>une</a:t>
            </a:r>
            <a:r>
              <a:rPr lang="de-CH" dirty="0" smtClean="0"/>
              <a:t> </a:t>
            </a:r>
            <a:r>
              <a:rPr lang="de-CH" b="1" dirty="0" err="1" smtClean="0"/>
              <a:t>condition</a:t>
            </a:r>
            <a:r>
              <a:rPr lang="de-CH" b="1" dirty="0" smtClean="0"/>
              <a:t> </a:t>
            </a:r>
            <a:r>
              <a:rPr lang="de-CH" b="1" dirty="0" err="1" smtClean="0"/>
              <a:t>pour</a:t>
            </a:r>
            <a:r>
              <a:rPr lang="de-CH" b="1" dirty="0" smtClean="0"/>
              <a:t> </a:t>
            </a:r>
            <a:r>
              <a:rPr lang="de-CH" b="1" dirty="0" err="1" smtClean="0"/>
              <a:t>l’octroi</a:t>
            </a:r>
            <a:r>
              <a:rPr lang="de-CH" b="1" dirty="0" smtClean="0"/>
              <a:t> </a:t>
            </a:r>
            <a:r>
              <a:rPr lang="de-CH" b="1" dirty="0" err="1" smtClean="0"/>
              <a:t>d’une</a:t>
            </a:r>
            <a:r>
              <a:rPr lang="de-CH" b="1" dirty="0" smtClean="0"/>
              <a:t> </a:t>
            </a:r>
            <a:r>
              <a:rPr lang="de-CH" b="1" dirty="0" err="1" smtClean="0"/>
              <a:t>approbation</a:t>
            </a:r>
            <a:r>
              <a:rPr lang="de-CH" b="1" dirty="0" smtClean="0"/>
              <a:t> des </a:t>
            </a:r>
            <a:r>
              <a:rPr lang="de-CH" b="1" dirty="0" err="1" smtClean="0"/>
              <a:t>plans</a:t>
            </a:r>
            <a:r>
              <a:rPr lang="de-CH" b="1" dirty="0" smtClean="0"/>
              <a:t> </a:t>
            </a:r>
            <a:r>
              <a:rPr lang="de-CH" dirty="0" smtClean="0"/>
              <a:t>(OFT) et </a:t>
            </a:r>
            <a:r>
              <a:rPr lang="de-CH" dirty="0" err="1" smtClean="0"/>
              <a:t>d’une</a:t>
            </a:r>
            <a:r>
              <a:rPr lang="de-CH" dirty="0" smtClean="0"/>
              <a:t> </a:t>
            </a:r>
            <a:r>
              <a:rPr lang="de-CH" dirty="0" err="1" smtClean="0"/>
              <a:t>autorisation</a:t>
            </a:r>
            <a:r>
              <a:rPr lang="de-CH" dirty="0" smtClean="0"/>
              <a:t> de </a:t>
            </a:r>
            <a:r>
              <a:rPr lang="de-CH" dirty="0" err="1" smtClean="0"/>
              <a:t>construire</a:t>
            </a:r>
            <a:r>
              <a:rPr lang="de-CH" dirty="0" smtClean="0"/>
              <a:t> </a:t>
            </a:r>
            <a:r>
              <a:rPr lang="de-CH" dirty="0" err="1" smtClean="0"/>
              <a:t>pour</a:t>
            </a:r>
            <a:r>
              <a:rPr lang="de-CH" dirty="0" smtClean="0"/>
              <a:t> les </a:t>
            </a:r>
            <a:r>
              <a:rPr lang="de-CH" dirty="0" err="1" smtClean="0"/>
              <a:t>installations</a:t>
            </a:r>
            <a:r>
              <a:rPr lang="de-CH" dirty="0" smtClean="0"/>
              <a:t> </a:t>
            </a:r>
            <a:r>
              <a:rPr lang="de-CH" dirty="0" err="1" smtClean="0"/>
              <a:t>accessoires</a:t>
            </a:r>
            <a:r>
              <a:rPr lang="de-CH" dirty="0" smtClean="0"/>
              <a:t> (</a:t>
            </a:r>
            <a:r>
              <a:rPr lang="de-CH" dirty="0" err="1" smtClean="0"/>
              <a:t>canton</a:t>
            </a:r>
            <a:r>
              <a:rPr lang="de-CH" dirty="0" smtClean="0"/>
              <a:t>)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 smtClean="0"/>
              <a:t>Installation à </a:t>
            </a:r>
            <a:r>
              <a:rPr lang="de-CH" dirty="0" err="1" smtClean="0"/>
              <a:t>câbles</a:t>
            </a:r>
            <a:r>
              <a:rPr lang="de-CH" dirty="0" smtClean="0"/>
              <a:t>: </a:t>
            </a:r>
            <a:r>
              <a:rPr lang="de-CH" dirty="0" err="1" smtClean="0"/>
              <a:t>stations</a:t>
            </a:r>
            <a:r>
              <a:rPr lang="de-CH" dirty="0" smtClean="0"/>
              <a:t> de </a:t>
            </a:r>
            <a:r>
              <a:rPr lang="de-CH" dirty="0" err="1" smtClean="0"/>
              <a:t>départ</a:t>
            </a:r>
            <a:r>
              <a:rPr lang="de-CH" dirty="0" smtClean="0"/>
              <a:t> et </a:t>
            </a:r>
            <a:r>
              <a:rPr lang="de-CH" dirty="0" err="1" smtClean="0"/>
              <a:t>d’arrivée</a:t>
            </a:r>
            <a:r>
              <a:rPr lang="de-CH" dirty="0" smtClean="0"/>
              <a:t>, </a:t>
            </a:r>
            <a:r>
              <a:rPr lang="de-CH" dirty="0" err="1" smtClean="0"/>
              <a:t>corridor</a:t>
            </a:r>
            <a:r>
              <a:rPr lang="de-CH" dirty="0" smtClean="0"/>
              <a:t> (</a:t>
            </a:r>
            <a:r>
              <a:rPr lang="de-CH" dirty="0" err="1" smtClean="0"/>
              <a:t>pylônes</a:t>
            </a:r>
            <a:r>
              <a:rPr lang="de-CH" dirty="0" smtClean="0"/>
              <a:t>)</a:t>
            </a:r>
          </a:p>
          <a:p>
            <a:r>
              <a:rPr lang="de-CH" dirty="0" err="1" smtClean="0">
                <a:solidFill>
                  <a:schemeClr val="accent2"/>
                </a:solidFill>
              </a:rPr>
              <a:t>Nécessité</a:t>
            </a:r>
            <a:r>
              <a:rPr lang="de-CH" dirty="0" smtClean="0">
                <a:solidFill>
                  <a:schemeClr val="accent2"/>
                </a:solidFill>
              </a:rPr>
              <a:t> </a:t>
            </a:r>
            <a:r>
              <a:rPr lang="de-CH" dirty="0" err="1" smtClean="0">
                <a:solidFill>
                  <a:schemeClr val="accent2"/>
                </a:solidFill>
              </a:rPr>
              <a:t>d’expropriation</a:t>
            </a:r>
            <a:r>
              <a:rPr lang="de-CH" dirty="0" smtClean="0">
                <a:solidFill>
                  <a:schemeClr val="accent2"/>
                </a:solidFill>
              </a:rPr>
              <a:t>: </a:t>
            </a:r>
            <a:r>
              <a:rPr lang="de-CH" dirty="0" err="1" smtClean="0">
                <a:solidFill>
                  <a:schemeClr val="accent2"/>
                </a:solidFill>
              </a:rPr>
              <a:t>possible</a:t>
            </a:r>
            <a:r>
              <a:rPr lang="de-CH" dirty="0" smtClean="0">
                <a:solidFill>
                  <a:schemeClr val="accent2"/>
                </a:solidFill>
              </a:rPr>
              <a:t> </a:t>
            </a:r>
            <a:r>
              <a:rPr lang="de-CH" dirty="0" err="1" smtClean="0">
                <a:solidFill>
                  <a:schemeClr val="accent2"/>
                </a:solidFill>
              </a:rPr>
              <a:t>uniquement</a:t>
            </a:r>
            <a:r>
              <a:rPr lang="de-CH" dirty="0" smtClean="0">
                <a:solidFill>
                  <a:schemeClr val="accent2"/>
                </a:solidFill>
              </a:rPr>
              <a:t> si </a:t>
            </a:r>
            <a:r>
              <a:rPr lang="de-CH" dirty="0" err="1" smtClean="0">
                <a:solidFill>
                  <a:schemeClr val="accent2"/>
                </a:solidFill>
              </a:rPr>
              <a:t>l’installation</a:t>
            </a:r>
            <a:r>
              <a:rPr lang="de-CH" dirty="0" smtClean="0">
                <a:solidFill>
                  <a:schemeClr val="accent2"/>
                </a:solidFill>
              </a:rPr>
              <a:t> </a:t>
            </a:r>
            <a:r>
              <a:rPr lang="de-CH" dirty="0" err="1" smtClean="0">
                <a:solidFill>
                  <a:schemeClr val="accent2"/>
                </a:solidFill>
              </a:rPr>
              <a:t>est</a:t>
            </a:r>
            <a:r>
              <a:rPr lang="de-CH" dirty="0" smtClean="0">
                <a:solidFill>
                  <a:schemeClr val="accent2"/>
                </a:solidFill>
              </a:rPr>
              <a:t> </a:t>
            </a:r>
            <a:r>
              <a:rPr lang="de-CH" dirty="0" err="1" smtClean="0">
                <a:solidFill>
                  <a:schemeClr val="accent2"/>
                </a:solidFill>
              </a:rPr>
              <a:t>conforme</a:t>
            </a:r>
            <a:r>
              <a:rPr lang="de-CH" dirty="0" smtClean="0">
                <a:solidFill>
                  <a:schemeClr val="accent2"/>
                </a:solidFill>
              </a:rPr>
              <a:t> au plan </a:t>
            </a:r>
            <a:r>
              <a:rPr lang="de-CH" dirty="0" err="1" smtClean="0">
                <a:solidFill>
                  <a:schemeClr val="accent2"/>
                </a:solidFill>
              </a:rPr>
              <a:t>d’affectation</a:t>
            </a:r>
            <a:r>
              <a:rPr lang="de-CH" dirty="0" smtClean="0">
                <a:solidFill>
                  <a:schemeClr val="accent2"/>
                </a:solidFill>
              </a:rPr>
              <a:t> (</a:t>
            </a:r>
            <a:r>
              <a:rPr lang="de-CH" dirty="0">
                <a:solidFill>
                  <a:schemeClr val="accent2"/>
                </a:solidFill>
              </a:rPr>
              <a:t>a</a:t>
            </a:r>
            <a:r>
              <a:rPr lang="de-CH" dirty="0" smtClean="0">
                <a:solidFill>
                  <a:schemeClr val="accent2"/>
                </a:solidFill>
              </a:rPr>
              <a:t>rt. 7 </a:t>
            </a:r>
            <a:r>
              <a:rPr lang="de-CH" dirty="0" err="1" smtClean="0">
                <a:solidFill>
                  <a:schemeClr val="accent2"/>
                </a:solidFill>
              </a:rPr>
              <a:t>LICa</a:t>
            </a:r>
            <a:r>
              <a:rPr lang="de-CH" dirty="0" smtClean="0">
                <a:solidFill>
                  <a:schemeClr val="accent2"/>
                </a:solidFill>
              </a:rPr>
              <a:t>)</a:t>
            </a:r>
          </a:p>
          <a:p>
            <a:r>
              <a:rPr lang="de-CH" dirty="0" err="1" smtClean="0"/>
              <a:t>Installations</a:t>
            </a:r>
            <a:r>
              <a:rPr lang="de-CH" dirty="0" smtClean="0"/>
              <a:t> </a:t>
            </a:r>
            <a:r>
              <a:rPr lang="de-CH" dirty="0" err="1" smtClean="0"/>
              <a:t>accessoires</a:t>
            </a:r>
            <a:r>
              <a:rPr lang="de-CH" dirty="0" smtClean="0"/>
              <a:t>: </a:t>
            </a:r>
            <a:r>
              <a:rPr lang="de-CH" dirty="0" err="1" smtClean="0"/>
              <a:t>pistes</a:t>
            </a:r>
            <a:r>
              <a:rPr lang="de-CH" dirty="0" smtClean="0"/>
              <a:t>, </a:t>
            </a:r>
            <a:r>
              <a:rPr lang="de-CH" dirty="0" err="1" smtClean="0"/>
              <a:t>installations</a:t>
            </a:r>
            <a:r>
              <a:rPr lang="de-CH" dirty="0" smtClean="0"/>
              <a:t> </a:t>
            </a:r>
            <a:r>
              <a:rPr lang="de-CH" dirty="0" err="1" smtClean="0"/>
              <a:t>d’enneigement</a:t>
            </a:r>
            <a:r>
              <a:rPr lang="de-CH" dirty="0" smtClean="0"/>
              <a:t>, </a:t>
            </a:r>
            <a:r>
              <a:rPr lang="de-CH" dirty="0" err="1" smtClean="0"/>
              <a:t>réservoirs</a:t>
            </a:r>
            <a:r>
              <a:rPr lang="de-CH" dirty="0" smtClean="0"/>
              <a:t>, </a:t>
            </a:r>
            <a:r>
              <a:rPr lang="de-CH" dirty="0" err="1" smtClean="0"/>
              <a:t>places</a:t>
            </a:r>
            <a:r>
              <a:rPr lang="de-CH" dirty="0" smtClean="0"/>
              <a:t> de </a:t>
            </a:r>
            <a:r>
              <a:rPr lang="de-CH" dirty="0" err="1" smtClean="0"/>
              <a:t>parc</a:t>
            </a:r>
            <a:r>
              <a:rPr lang="de-CH" dirty="0" smtClean="0"/>
              <a:t>, etc.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0071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Plan </a:t>
            </a:r>
            <a:r>
              <a:rPr lang="de-CH" dirty="0" err="1" smtClean="0"/>
              <a:t>d’affectation</a:t>
            </a:r>
            <a:r>
              <a:rPr lang="de-CH" dirty="0" smtClean="0"/>
              <a:t> - </a:t>
            </a:r>
            <a:r>
              <a:rPr lang="de-CH" dirty="0" err="1" smtClean="0"/>
              <a:t>contenu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6988" y="1412776"/>
            <a:ext cx="7472363" cy="4545012"/>
          </a:xfrm>
        </p:spPr>
        <p:txBody>
          <a:bodyPr/>
          <a:lstStyle/>
          <a:p>
            <a:r>
              <a:rPr lang="de-CH" dirty="0" smtClean="0"/>
              <a:t>Zone </a:t>
            </a:r>
            <a:r>
              <a:rPr lang="de-CH" dirty="0" err="1" smtClean="0"/>
              <a:t>destinée</a:t>
            </a:r>
            <a:r>
              <a:rPr lang="de-CH" dirty="0" smtClean="0"/>
              <a:t> </a:t>
            </a:r>
            <a:r>
              <a:rPr lang="de-CH" dirty="0" err="1" smtClean="0"/>
              <a:t>aux</a:t>
            </a:r>
            <a:r>
              <a:rPr lang="de-CH" dirty="0" smtClean="0"/>
              <a:t> </a:t>
            </a:r>
            <a:r>
              <a:rPr lang="de-CH" dirty="0" err="1" smtClean="0"/>
              <a:t>loisirs</a:t>
            </a:r>
            <a:r>
              <a:rPr lang="de-CH" dirty="0" smtClean="0"/>
              <a:t> </a:t>
            </a:r>
            <a:r>
              <a:rPr lang="de-CH" dirty="0" err="1" smtClean="0"/>
              <a:t>ou</a:t>
            </a:r>
            <a:r>
              <a:rPr lang="de-CH" dirty="0" smtClean="0"/>
              <a:t> </a:t>
            </a:r>
            <a:r>
              <a:rPr lang="de-CH" dirty="0" err="1" smtClean="0"/>
              <a:t>aux</a:t>
            </a:r>
            <a:r>
              <a:rPr lang="de-CH" dirty="0" smtClean="0"/>
              <a:t> </a:t>
            </a:r>
            <a:r>
              <a:rPr lang="de-CH" dirty="0" err="1" smtClean="0"/>
              <a:t>sports</a:t>
            </a:r>
            <a:r>
              <a:rPr lang="de-CH" dirty="0" smtClean="0"/>
              <a:t> </a:t>
            </a:r>
            <a:r>
              <a:rPr lang="de-CH" dirty="0" err="1" smtClean="0"/>
              <a:t>d’hiver</a:t>
            </a:r>
            <a:r>
              <a:rPr lang="de-CH" dirty="0" smtClean="0"/>
              <a:t>, par ex. </a:t>
            </a:r>
          </a:p>
          <a:p>
            <a:r>
              <a:rPr lang="de-CH" dirty="0" smtClean="0"/>
              <a:t>Zone </a:t>
            </a:r>
            <a:r>
              <a:rPr lang="de-CH" dirty="0" err="1" smtClean="0"/>
              <a:t>pour</a:t>
            </a:r>
            <a:r>
              <a:rPr lang="de-CH" dirty="0" smtClean="0"/>
              <a:t> les </a:t>
            </a:r>
            <a:r>
              <a:rPr lang="de-CH" dirty="0" err="1" smtClean="0"/>
              <a:t>stations</a:t>
            </a:r>
            <a:r>
              <a:rPr lang="de-CH" dirty="0" smtClean="0"/>
              <a:t> de </a:t>
            </a:r>
            <a:r>
              <a:rPr lang="de-CH" dirty="0" err="1" smtClean="0"/>
              <a:t>départ</a:t>
            </a:r>
            <a:r>
              <a:rPr lang="de-CH" dirty="0" smtClean="0"/>
              <a:t> et </a:t>
            </a:r>
            <a:r>
              <a:rPr lang="de-CH" dirty="0" err="1" smtClean="0"/>
              <a:t>d’arrivée</a:t>
            </a:r>
            <a:endParaRPr lang="de-CH" dirty="0" smtClean="0"/>
          </a:p>
          <a:p>
            <a:r>
              <a:rPr lang="de-CH" dirty="0" err="1" smtClean="0"/>
              <a:t>Corridor</a:t>
            </a:r>
            <a:r>
              <a:rPr lang="de-CH" dirty="0" smtClean="0"/>
              <a:t> </a:t>
            </a:r>
            <a:r>
              <a:rPr lang="de-CH" dirty="0" err="1" smtClean="0"/>
              <a:t>pour</a:t>
            </a:r>
            <a:r>
              <a:rPr lang="de-CH" dirty="0" smtClean="0"/>
              <a:t> </a:t>
            </a:r>
            <a:r>
              <a:rPr lang="de-CH" dirty="0" err="1" smtClean="0"/>
              <a:t>l’installation</a:t>
            </a:r>
            <a:r>
              <a:rPr lang="de-CH" dirty="0" smtClean="0"/>
              <a:t> à </a:t>
            </a:r>
            <a:r>
              <a:rPr lang="de-CH" dirty="0" err="1" smtClean="0"/>
              <a:t>câbles</a:t>
            </a:r>
            <a:endParaRPr lang="de-CH" dirty="0" smtClean="0"/>
          </a:p>
          <a:p>
            <a:r>
              <a:rPr lang="de-CH" dirty="0" err="1" smtClean="0"/>
              <a:t>Desserte</a:t>
            </a:r>
            <a:r>
              <a:rPr lang="de-CH" dirty="0" smtClean="0"/>
              <a:t> par les </a:t>
            </a:r>
            <a:r>
              <a:rPr lang="de-CH" dirty="0" err="1" smtClean="0"/>
              <a:t>transports</a:t>
            </a:r>
            <a:r>
              <a:rPr lang="de-CH" dirty="0" smtClean="0"/>
              <a:t> et </a:t>
            </a:r>
            <a:r>
              <a:rPr lang="de-CH" dirty="0" err="1" smtClean="0"/>
              <a:t>parkings</a:t>
            </a:r>
            <a:r>
              <a:rPr lang="de-CH" dirty="0" smtClean="0"/>
              <a:t> </a:t>
            </a:r>
          </a:p>
          <a:p>
            <a:r>
              <a:rPr lang="de-CH" dirty="0" err="1" smtClean="0"/>
              <a:t>Zones</a:t>
            </a:r>
            <a:r>
              <a:rPr lang="de-CH" dirty="0" smtClean="0"/>
              <a:t> </a:t>
            </a:r>
            <a:r>
              <a:rPr lang="de-CH" dirty="0" err="1" smtClean="0"/>
              <a:t>protégées</a:t>
            </a:r>
            <a:r>
              <a:rPr lang="de-CH" dirty="0" smtClean="0"/>
              <a:t>, </a:t>
            </a:r>
            <a:r>
              <a:rPr lang="de-CH" dirty="0" err="1" smtClean="0"/>
              <a:t>zones</a:t>
            </a:r>
            <a:r>
              <a:rPr lang="de-CH" dirty="0" smtClean="0"/>
              <a:t> de </a:t>
            </a:r>
            <a:r>
              <a:rPr lang="de-CH" dirty="0" err="1" smtClean="0"/>
              <a:t>tranquillité</a:t>
            </a:r>
            <a:endParaRPr lang="de-CH" dirty="0" smtClean="0"/>
          </a:p>
          <a:p>
            <a:r>
              <a:rPr lang="de-CH" dirty="0" err="1" smtClean="0"/>
              <a:t>Zones</a:t>
            </a:r>
            <a:r>
              <a:rPr lang="de-CH" dirty="0" smtClean="0"/>
              <a:t> de </a:t>
            </a:r>
            <a:r>
              <a:rPr lang="de-CH" dirty="0" err="1" smtClean="0"/>
              <a:t>dangers</a:t>
            </a:r>
            <a:r>
              <a:rPr lang="de-CH" dirty="0" smtClean="0"/>
              <a:t> </a:t>
            </a:r>
            <a:r>
              <a:rPr lang="de-CH" dirty="0" err="1" smtClean="0"/>
              <a:t>naturels</a:t>
            </a:r>
            <a:endParaRPr lang="de-CH" dirty="0" smtClean="0"/>
          </a:p>
          <a:p>
            <a:endParaRPr lang="de-CH" dirty="0"/>
          </a:p>
          <a:p>
            <a:pPr marL="0" indent="0">
              <a:buNone/>
            </a:pPr>
            <a:r>
              <a:rPr lang="de-CH" dirty="0" err="1" smtClean="0"/>
              <a:t>Possibilités</a:t>
            </a:r>
            <a:r>
              <a:rPr lang="de-CH" dirty="0" smtClean="0"/>
              <a:t>:</a:t>
            </a:r>
          </a:p>
          <a:p>
            <a:pPr marL="457200" indent="-457200">
              <a:buAutoNum type="alphaLcParenR"/>
            </a:pPr>
            <a:r>
              <a:rPr lang="de-CH" dirty="0"/>
              <a:t>p</a:t>
            </a:r>
            <a:r>
              <a:rPr lang="de-CH" dirty="0" smtClean="0"/>
              <a:t>lan </a:t>
            </a:r>
            <a:r>
              <a:rPr lang="de-CH" dirty="0" err="1" smtClean="0"/>
              <a:t>général</a:t>
            </a:r>
            <a:r>
              <a:rPr lang="de-CH" dirty="0" smtClean="0"/>
              <a:t> (plan de </a:t>
            </a:r>
            <a:r>
              <a:rPr lang="de-CH" dirty="0" err="1" smtClean="0"/>
              <a:t>zones</a:t>
            </a:r>
            <a:r>
              <a:rPr lang="de-CH" dirty="0" smtClean="0"/>
              <a:t>, </a:t>
            </a:r>
            <a:r>
              <a:rPr lang="de-CH" dirty="0" err="1" smtClean="0"/>
              <a:t>règlement</a:t>
            </a:r>
            <a:r>
              <a:rPr lang="de-CH" dirty="0" smtClean="0"/>
              <a:t> de </a:t>
            </a:r>
            <a:r>
              <a:rPr lang="de-CH" dirty="0" err="1" smtClean="0"/>
              <a:t>construction</a:t>
            </a:r>
            <a:r>
              <a:rPr lang="de-CH" dirty="0" smtClean="0"/>
              <a:t>)</a:t>
            </a:r>
          </a:p>
          <a:p>
            <a:pPr marL="457200" indent="-457200">
              <a:buAutoNum type="alphaLcParenR"/>
            </a:pPr>
            <a:r>
              <a:rPr lang="de-CH" dirty="0"/>
              <a:t>p</a:t>
            </a:r>
            <a:r>
              <a:rPr lang="de-CH" dirty="0" smtClean="0"/>
              <a:t>lan </a:t>
            </a:r>
            <a:r>
              <a:rPr lang="de-CH" dirty="0" err="1" smtClean="0"/>
              <a:t>détaillé</a:t>
            </a:r>
            <a:r>
              <a:rPr lang="de-CH" dirty="0" smtClean="0"/>
              <a:t> (plan </a:t>
            </a:r>
            <a:r>
              <a:rPr lang="de-CH" dirty="0" err="1" smtClean="0"/>
              <a:t>d’affectation</a:t>
            </a:r>
            <a:r>
              <a:rPr lang="de-CH" dirty="0" smtClean="0"/>
              <a:t> </a:t>
            </a:r>
            <a:r>
              <a:rPr lang="de-CH" dirty="0" err="1" smtClean="0"/>
              <a:t>spécial</a:t>
            </a:r>
            <a:r>
              <a:rPr lang="de-CH" dirty="0" smtClean="0"/>
              <a:t>, plan </a:t>
            </a:r>
            <a:r>
              <a:rPr lang="de-CH" dirty="0" err="1" smtClean="0"/>
              <a:t>d’aménagement</a:t>
            </a:r>
            <a:r>
              <a:rPr lang="de-CH" dirty="0" smtClean="0"/>
              <a:t> </a:t>
            </a:r>
            <a:r>
              <a:rPr lang="de-CH" dirty="0" err="1" smtClean="0"/>
              <a:t>détaillé</a:t>
            </a:r>
            <a:r>
              <a:rPr lang="de-CH" dirty="0" smtClean="0"/>
              <a:t>)</a:t>
            </a:r>
          </a:p>
          <a:p>
            <a:pPr marL="0" indent="0">
              <a:buNone/>
            </a:pPr>
            <a:r>
              <a:rPr lang="de-CH" dirty="0" smtClean="0">
                <a:sym typeface="Wingdings" panose="05000000000000000000" pitchFamily="2" charset="2"/>
              </a:rPr>
              <a:t> </a:t>
            </a:r>
            <a:r>
              <a:rPr lang="de-CH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Important</a:t>
            </a:r>
            <a:r>
              <a:rPr lang="de-CH" dirty="0" smtClean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de-CH" dirty="0" err="1">
                <a:solidFill>
                  <a:srgbClr val="FF0000"/>
                </a:solidFill>
                <a:sym typeface="Wingdings" panose="05000000000000000000" pitchFamily="2" charset="2"/>
              </a:rPr>
              <a:t>i</a:t>
            </a:r>
            <a:r>
              <a:rPr lang="de-CH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ndications</a:t>
            </a:r>
            <a:r>
              <a:rPr lang="de-CH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suffisamment</a:t>
            </a:r>
            <a:r>
              <a:rPr lang="de-CH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détaillées</a:t>
            </a:r>
            <a:endParaRPr lang="de-CH" dirty="0" smtClean="0">
              <a:solidFill>
                <a:srgbClr val="FF0000"/>
              </a:solidFill>
            </a:endParaRPr>
          </a:p>
          <a:p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686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 smtClean="0"/>
              <a:t>Plan </a:t>
            </a:r>
            <a:r>
              <a:rPr lang="de-CH" sz="2800" dirty="0" err="1" smtClean="0"/>
              <a:t>d’affectation</a:t>
            </a:r>
            <a:r>
              <a:rPr lang="de-CH" sz="2800" dirty="0" smtClean="0"/>
              <a:t/>
            </a:r>
            <a:br>
              <a:rPr lang="de-CH" sz="2800" dirty="0" smtClean="0"/>
            </a:br>
            <a:r>
              <a:rPr lang="de-CH" sz="2800" b="0" dirty="0" err="1"/>
              <a:t>E</a:t>
            </a:r>
            <a:r>
              <a:rPr lang="de-CH" sz="2800" b="0" dirty="0" err="1" smtClean="0"/>
              <a:t>xemple</a:t>
            </a:r>
            <a:r>
              <a:rPr lang="de-CH" sz="2800" b="0" dirty="0" smtClean="0"/>
              <a:t> </a:t>
            </a:r>
            <a:r>
              <a:rPr lang="de-CH" sz="2800" b="0" dirty="0" err="1" smtClean="0"/>
              <a:t>projet</a:t>
            </a:r>
            <a:r>
              <a:rPr lang="de-CH" sz="2800" b="0" dirty="0" smtClean="0"/>
              <a:t> </a:t>
            </a:r>
            <a:r>
              <a:rPr lang="de-CH" sz="2800" b="0" dirty="0" err="1" smtClean="0"/>
              <a:t>actuel</a:t>
            </a:r>
            <a:r>
              <a:rPr lang="de-CH" sz="2800" b="0" dirty="0" smtClean="0"/>
              <a:t> </a:t>
            </a:r>
            <a:r>
              <a:rPr lang="de-CH" sz="2800" b="0" dirty="0" err="1" smtClean="0"/>
              <a:t>aux</a:t>
            </a:r>
            <a:r>
              <a:rPr lang="de-CH" sz="2800" b="0" dirty="0" smtClean="0"/>
              <a:t> </a:t>
            </a:r>
            <a:r>
              <a:rPr lang="de-CH" sz="2800" b="0" dirty="0" err="1" smtClean="0"/>
              <a:t>Diablerets</a:t>
            </a:r>
            <a:endParaRPr lang="de-CH" sz="2800" b="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6988" y="1584000"/>
            <a:ext cx="4906879" cy="450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0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800" dirty="0" smtClean="0"/>
              <a:t>Plan d’affectation  </a:t>
            </a:r>
            <a:br>
              <a:rPr lang="fr-CH" sz="2800" dirty="0" smtClean="0"/>
            </a:br>
            <a:r>
              <a:rPr lang="fr-CH" sz="2800" b="0" dirty="0" smtClean="0"/>
              <a:t>Adaptation </a:t>
            </a:r>
            <a:r>
              <a:rPr lang="fr-CH" sz="2800" b="0" dirty="0"/>
              <a:t>du plan partiel d’affectation</a:t>
            </a:r>
            <a:r>
              <a:rPr lang="fr-CH" sz="2800" dirty="0"/>
              <a:t/>
            </a:r>
            <a:br>
              <a:rPr lang="fr-CH" sz="2800" dirty="0"/>
            </a:b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H" dirty="0"/>
          </a:p>
          <a:p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749" y="1287066"/>
            <a:ext cx="7451346" cy="486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19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Plan </a:t>
            </a:r>
            <a:r>
              <a:rPr lang="de-CH" dirty="0" err="1" smtClean="0"/>
              <a:t>d’affectation</a:t>
            </a: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6000" y="1584000"/>
            <a:ext cx="7472363" cy="980888"/>
          </a:xfrm>
        </p:spPr>
        <p:txBody>
          <a:bodyPr/>
          <a:lstStyle/>
          <a:p>
            <a:pPr marL="0" indent="0">
              <a:buNone/>
            </a:pPr>
            <a:r>
              <a:rPr lang="de-CH" dirty="0" smtClean="0"/>
              <a:t>&gt; Adaptation du plan </a:t>
            </a:r>
            <a:r>
              <a:rPr lang="de-CH" dirty="0" err="1" smtClean="0"/>
              <a:t>partiel</a:t>
            </a:r>
            <a:r>
              <a:rPr lang="de-CH" dirty="0" smtClean="0"/>
              <a:t> </a:t>
            </a:r>
            <a:r>
              <a:rPr lang="de-CH" dirty="0" err="1" smtClean="0"/>
              <a:t>d’affectation</a:t>
            </a:r>
            <a:r>
              <a:rPr lang="de-CH" dirty="0" smtClean="0"/>
              <a:t> (PPA) et du </a:t>
            </a:r>
            <a:r>
              <a:rPr lang="de-CH" dirty="0" err="1" smtClean="0"/>
              <a:t>règlement</a:t>
            </a:r>
            <a:r>
              <a:rPr lang="de-CH" dirty="0" smtClean="0"/>
              <a:t> </a:t>
            </a:r>
            <a:r>
              <a:rPr lang="de-CH" dirty="0" err="1" smtClean="0"/>
              <a:t>correspondant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708920"/>
            <a:ext cx="858434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6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Plan </a:t>
            </a:r>
            <a:r>
              <a:rPr lang="de-CH" dirty="0" err="1" smtClean="0"/>
              <a:t>d’affectation</a:t>
            </a:r>
            <a:r>
              <a:rPr lang="de-CH" dirty="0" smtClean="0"/>
              <a:t>: </a:t>
            </a:r>
            <a:r>
              <a:rPr lang="de-CH" dirty="0" err="1" smtClean="0"/>
              <a:t>synthèse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290415"/>
            <a:ext cx="7848000" cy="4725304"/>
          </a:xfrm>
        </p:spPr>
        <p:txBody>
          <a:bodyPr/>
          <a:lstStyle/>
          <a:p>
            <a:pPr marL="0" indent="0">
              <a:buNone/>
            </a:pPr>
            <a:endParaRPr lang="de-CH" dirty="0" smtClean="0">
              <a:solidFill>
                <a:srgbClr val="0070C0"/>
              </a:solidFill>
            </a:endParaRPr>
          </a:p>
          <a:p>
            <a:r>
              <a:rPr lang="de-CH" dirty="0">
                <a:solidFill>
                  <a:srgbClr val="0070C0"/>
                </a:solidFill>
              </a:rPr>
              <a:t>La </a:t>
            </a:r>
            <a:r>
              <a:rPr lang="de-CH" dirty="0" err="1">
                <a:solidFill>
                  <a:srgbClr val="0070C0"/>
                </a:solidFill>
              </a:rPr>
              <a:t>conformité</a:t>
            </a:r>
            <a:r>
              <a:rPr lang="de-CH" dirty="0">
                <a:solidFill>
                  <a:srgbClr val="0070C0"/>
                </a:solidFill>
              </a:rPr>
              <a:t> au plan </a:t>
            </a:r>
            <a:r>
              <a:rPr lang="de-CH" dirty="0" err="1">
                <a:solidFill>
                  <a:srgbClr val="0070C0"/>
                </a:solidFill>
              </a:rPr>
              <a:t>d’affectation</a:t>
            </a:r>
            <a:r>
              <a:rPr lang="de-CH" dirty="0">
                <a:solidFill>
                  <a:srgbClr val="0070C0"/>
                </a:solidFill>
              </a:rPr>
              <a:t> </a:t>
            </a:r>
            <a:r>
              <a:rPr lang="de-CH" dirty="0" err="1">
                <a:solidFill>
                  <a:srgbClr val="0070C0"/>
                </a:solidFill>
              </a:rPr>
              <a:t>est</a:t>
            </a:r>
            <a:r>
              <a:rPr lang="de-CH" dirty="0">
                <a:solidFill>
                  <a:srgbClr val="0070C0"/>
                </a:solidFill>
              </a:rPr>
              <a:t> </a:t>
            </a:r>
            <a:r>
              <a:rPr lang="de-CH" dirty="0" err="1">
                <a:solidFill>
                  <a:srgbClr val="0070C0"/>
                </a:solidFill>
              </a:rPr>
              <a:t>une</a:t>
            </a:r>
            <a:r>
              <a:rPr lang="de-CH" dirty="0">
                <a:solidFill>
                  <a:srgbClr val="0070C0"/>
                </a:solidFill>
              </a:rPr>
              <a:t> </a:t>
            </a:r>
            <a:r>
              <a:rPr lang="de-CH" dirty="0" err="1">
                <a:solidFill>
                  <a:srgbClr val="0070C0"/>
                </a:solidFill>
              </a:rPr>
              <a:t>condition</a:t>
            </a:r>
            <a:r>
              <a:rPr lang="de-CH" dirty="0">
                <a:solidFill>
                  <a:srgbClr val="0070C0"/>
                </a:solidFill>
              </a:rPr>
              <a:t> </a:t>
            </a:r>
            <a:r>
              <a:rPr lang="de-CH" dirty="0" err="1">
                <a:solidFill>
                  <a:srgbClr val="0070C0"/>
                </a:solidFill>
              </a:rPr>
              <a:t>pour</a:t>
            </a:r>
            <a:r>
              <a:rPr lang="de-CH" dirty="0">
                <a:solidFill>
                  <a:srgbClr val="0070C0"/>
                </a:solidFill>
              </a:rPr>
              <a:t> </a:t>
            </a:r>
            <a:r>
              <a:rPr lang="de-CH" dirty="0" err="1">
                <a:solidFill>
                  <a:srgbClr val="0070C0"/>
                </a:solidFill>
              </a:rPr>
              <a:t>l’approbation</a:t>
            </a:r>
            <a:r>
              <a:rPr lang="de-CH" dirty="0">
                <a:solidFill>
                  <a:srgbClr val="0070C0"/>
                </a:solidFill>
              </a:rPr>
              <a:t> de </a:t>
            </a:r>
            <a:r>
              <a:rPr lang="de-CH" dirty="0" err="1">
                <a:solidFill>
                  <a:srgbClr val="0070C0"/>
                </a:solidFill>
              </a:rPr>
              <a:t>l’installation</a:t>
            </a:r>
            <a:r>
              <a:rPr lang="de-CH" dirty="0">
                <a:solidFill>
                  <a:srgbClr val="0070C0"/>
                </a:solidFill>
              </a:rPr>
              <a:t> à </a:t>
            </a:r>
            <a:r>
              <a:rPr lang="de-CH" dirty="0" err="1" smtClean="0">
                <a:solidFill>
                  <a:srgbClr val="0070C0"/>
                </a:solidFill>
              </a:rPr>
              <a:t>câbles</a:t>
            </a:r>
            <a:endParaRPr lang="de-CH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CH" dirty="0">
              <a:solidFill>
                <a:srgbClr val="0070C0"/>
              </a:solidFill>
            </a:endParaRPr>
          </a:p>
          <a:p>
            <a:r>
              <a:rPr lang="de-CH" dirty="0" err="1" smtClean="0">
                <a:solidFill>
                  <a:srgbClr val="0070C0"/>
                </a:solidFill>
              </a:rPr>
              <a:t>Une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zone</a:t>
            </a:r>
            <a:r>
              <a:rPr lang="de-CH" dirty="0" smtClean="0">
                <a:solidFill>
                  <a:srgbClr val="0070C0"/>
                </a:solidFill>
              </a:rPr>
              <a:t> de </a:t>
            </a:r>
            <a:r>
              <a:rPr lang="de-CH" dirty="0" err="1" smtClean="0">
                <a:solidFill>
                  <a:srgbClr val="0070C0"/>
                </a:solidFill>
              </a:rPr>
              <a:t>grande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étendue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telle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que</a:t>
            </a:r>
            <a:r>
              <a:rPr lang="de-CH" dirty="0" smtClean="0">
                <a:solidFill>
                  <a:srgbClr val="0070C0"/>
                </a:solidFill>
              </a:rPr>
              <a:t> par ex. </a:t>
            </a:r>
            <a:r>
              <a:rPr lang="de-CH" dirty="0" err="1" smtClean="0">
                <a:solidFill>
                  <a:srgbClr val="0070C0"/>
                </a:solidFill>
              </a:rPr>
              <a:t>zone</a:t>
            </a:r>
            <a:r>
              <a:rPr lang="de-CH" dirty="0" smtClean="0">
                <a:solidFill>
                  <a:srgbClr val="0070C0"/>
                </a:solidFill>
              </a:rPr>
              <a:t> de </a:t>
            </a:r>
            <a:r>
              <a:rPr lang="de-CH" dirty="0" err="1" smtClean="0">
                <a:solidFill>
                  <a:srgbClr val="0070C0"/>
                </a:solidFill>
              </a:rPr>
              <a:t>sport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d’hiver</a:t>
            </a:r>
            <a:r>
              <a:rPr lang="de-CH" dirty="0" smtClean="0">
                <a:solidFill>
                  <a:srgbClr val="0070C0"/>
                </a:solidFill>
              </a:rPr>
              <a:t> – </a:t>
            </a:r>
            <a:r>
              <a:rPr lang="de-CH" dirty="0" err="1" smtClean="0">
                <a:solidFill>
                  <a:srgbClr val="0070C0"/>
                </a:solidFill>
              </a:rPr>
              <a:t>sans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indication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précise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pour</a:t>
            </a:r>
            <a:r>
              <a:rPr lang="de-CH" dirty="0" smtClean="0">
                <a:solidFill>
                  <a:srgbClr val="0070C0"/>
                </a:solidFill>
              </a:rPr>
              <a:t> les </a:t>
            </a:r>
            <a:r>
              <a:rPr lang="de-CH" dirty="0" err="1" smtClean="0">
                <a:solidFill>
                  <a:srgbClr val="0070C0"/>
                </a:solidFill>
              </a:rPr>
              <a:t>installations</a:t>
            </a:r>
            <a:r>
              <a:rPr lang="de-CH" dirty="0" smtClean="0">
                <a:solidFill>
                  <a:srgbClr val="0070C0"/>
                </a:solidFill>
              </a:rPr>
              <a:t> à </a:t>
            </a:r>
            <a:r>
              <a:rPr lang="de-CH" dirty="0" err="1" smtClean="0">
                <a:solidFill>
                  <a:srgbClr val="0070C0"/>
                </a:solidFill>
              </a:rPr>
              <a:t>câbles</a:t>
            </a:r>
            <a:r>
              <a:rPr lang="de-CH" dirty="0" smtClean="0">
                <a:solidFill>
                  <a:srgbClr val="0070C0"/>
                </a:solidFill>
              </a:rPr>
              <a:t> – </a:t>
            </a:r>
            <a:r>
              <a:rPr lang="de-CH" dirty="0" err="1" smtClean="0">
                <a:solidFill>
                  <a:srgbClr val="0070C0"/>
                </a:solidFill>
              </a:rPr>
              <a:t>n’est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généralement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pas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suffisante</a:t>
            </a:r>
            <a:endParaRPr lang="de-CH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CH" dirty="0" smtClean="0">
              <a:solidFill>
                <a:srgbClr val="0070C0"/>
              </a:solidFill>
            </a:endParaRPr>
          </a:p>
          <a:p>
            <a:r>
              <a:rPr lang="de-CH" dirty="0" err="1" smtClean="0">
                <a:solidFill>
                  <a:srgbClr val="0070C0"/>
                </a:solidFill>
              </a:rPr>
              <a:t>Une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autorisation</a:t>
            </a:r>
            <a:r>
              <a:rPr lang="de-CH" dirty="0" smtClean="0">
                <a:solidFill>
                  <a:srgbClr val="0070C0"/>
                </a:solidFill>
              </a:rPr>
              <a:t> au sens de </a:t>
            </a:r>
            <a:r>
              <a:rPr lang="de-CH" dirty="0" err="1" smtClean="0">
                <a:solidFill>
                  <a:srgbClr val="0070C0"/>
                </a:solidFill>
              </a:rPr>
              <a:t>l’art</a:t>
            </a:r>
            <a:r>
              <a:rPr lang="de-CH" dirty="0" smtClean="0">
                <a:solidFill>
                  <a:srgbClr val="0070C0"/>
                </a:solidFill>
              </a:rPr>
              <a:t>. 24 LAT ne </a:t>
            </a:r>
            <a:r>
              <a:rPr lang="de-CH" dirty="0" err="1" smtClean="0">
                <a:solidFill>
                  <a:srgbClr val="0070C0"/>
                </a:solidFill>
              </a:rPr>
              <a:t>peut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intervenir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que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dans</a:t>
            </a:r>
            <a:r>
              <a:rPr lang="de-CH" dirty="0" smtClean="0">
                <a:solidFill>
                  <a:srgbClr val="0070C0"/>
                </a:solidFill>
              </a:rPr>
              <a:t> des </a:t>
            </a:r>
            <a:r>
              <a:rPr lang="de-CH" dirty="0" err="1" smtClean="0">
                <a:solidFill>
                  <a:srgbClr val="0070C0"/>
                </a:solidFill>
              </a:rPr>
              <a:t>cas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exceptionnels</a:t>
            </a:r>
            <a:endParaRPr lang="de-CH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CH" i="1" dirty="0" smtClean="0">
              <a:solidFill>
                <a:srgbClr val="FF0000"/>
              </a:solidFill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686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</a:t>
            </a:r>
            <a:r>
              <a:rPr lang="de-CH" dirty="0" smtClean="0"/>
              <a:t>pprobation des </a:t>
            </a:r>
            <a:r>
              <a:rPr lang="de-CH" dirty="0" err="1" smtClean="0"/>
              <a:t>plans</a:t>
            </a:r>
            <a:r>
              <a:rPr lang="de-CH" dirty="0" smtClean="0"/>
              <a:t> 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988" y="1440000"/>
            <a:ext cx="4715172" cy="460581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988" y="1300432"/>
            <a:ext cx="5003204" cy="485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7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Rapport </a:t>
            </a:r>
            <a:r>
              <a:rPr lang="de-CH" dirty="0" err="1" smtClean="0"/>
              <a:t>démontrant</a:t>
            </a:r>
            <a:r>
              <a:rPr lang="de-CH" dirty="0" smtClean="0"/>
              <a:t> la </a:t>
            </a:r>
            <a:r>
              <a:rPr lang="de-CH" dirty="0" err="1" smtClean="0"/>
              <a:t>conformité</a:t>
            </a:r>
            <a:r>
              <a:rPr lang="de-CH" dirty="0" smtClean="0"/>
              <a:t> </a:t>
            </a:r>
            <a:r>
              <a:rPr lang="de-CH" dirty="0" err="1" smtClean="0"/>
              <a:t>avec</a:t>
            </a:r>
            <a:r>
              <a:rPr lang="de-CH" dirty="0" smtClean="0"/>
              <a:t> </a:t>
            </a:r>
            <a:r>
              <a:rPr lang="de-CH" dirty="0" err="1" smtClean="0"/>
              <a:t>l’aménagement</a:t>
            </a:r>
            <a:r>
              <a:rPr lang="de-CH" dirty="0" smtClean="0"/>
              <a:t> du </a:t>
            </a:r>
            <a:r>
              <a:rPr lang="de-CH" dirty="0" err="1" smtClean="0"/>
              <a:t>territoire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6000" y="1584000"/>
            <a:ext cx="7740496" cy="4545012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fr-FR" sz="2000" i="1" dirty="0"/>
              <a:t>En même temps que la demande d'approbation des plans, il y a lieu de soumettre à </a:t>
            </a:r>
            <a:r>
              <a:rPr lang="fr-FR" sz="2000" i="1" dirty="0" smtClean="0"/>
              <a:t>l'OFT</a:t>
            </a:r>
            <a:r>
              <a:rPr lang="de-CH" sz="2000" i="1" dirty="0" smtClean="0"/>
              <a:t>: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de-CH" sz="2000" i="1" dirty="0" smtClean="0"/>
              <a:t>…</a:t>
            </a:r>
          </a:p>
          <a:p>
            <a:pPr marL="0" indent="0">
              <a:buNone/>
            </a:pPr>
            <a:r>
              <a:rPr lang="de-CH" sz="2000" i="1" dirty="0" smtClean="0"/>
              <a:t>d. </a:t>
            </a:r>
            <a:r>
              <a:rPr lang="fr-FR" sz="2000" i="1" dirty="0"/>
              <a:t>un rapport attestant que le projet a été coordonné avec </a:t>
            </a:r>
            <a:r>
              <a:rPr lang="fr-FR" sz="2000" i="1" dirty="0" smtClean="0"/>
              <a:t>l'</a:t>
            </a:r>
            <a:r>
              <a:rPr lang="fr-FR" sz="2000" i="1" dirty="0" err="1" smtClean="0"/>
              <a:t>aména-gement</a:t>
            </a:r>
            <a:r>
              <a:rPr lang="fr-FR" sz="2000" i="1" dirty="0" smtClean="0"/>
              <a:t> </a:t>
            </a:r>
            <a:r>
              <a:rPr lang="fr-FR" sz="2000" i="1" dirty="0"/>
              <a:t>du territoire, notamment quant à sa </a:t>
            </a:r>
            <a:r>
              <a:rPr lang="fr-FR" sz="2000" b="1" i="1" dirty="0"/>
              <a:t>conformité avec les plans directeurs et les plans </a:t>
            </a:r>
            <a:r>
              <a:rPr lang="fr-FR" sz="2000" b="1" i="1" dirty="0" smtClean="0"/>
              <a:t>d'affectation</a:t>
            </a:r>
            <a:r>
              <a:rPr lang="fr-FR" sz="2000" i="1" dirty="0" smtClean="0"/>
              <a:t> (art. 11, al. 1 </a:t>
            </a:r>
            <a:r>
              <a:rPr lang="fr-FR" sz="2000" i="1" dirty="0" err="1" smtClean="0"/>
              <a:t>OICa</a:t>
            </a:r>
            <a:r>
              <a:rPr lang="fr-FR" sz="2000" i="1" dirty="0" smtClean="0"/>
              <a:t>)</a:t>
            </a:r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b="1" dirty="0" err="1" smtClean="0">
                <a:solidFill>
                  <a:srgbClr val="0070C0"/>
                </a:solidFill>
              </a:rPr>
              <a:t>Recommandation</a:t>
            </a:r>
            <a:r>
              <a:rPr lang="de-CH" b="1" dirty="0" smtClean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r>
              <a:rPr lang="de-CH" dirty="0" err="1" smtClean="0">
                <a:solidFill>
                  <a:srgbClr val="0070C0"/>
                </a:solidFill>
              </a:rPr>
              <a:t>Prendre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contact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suffisament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tôt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avec</a:t>
            </a:r>
            <a:r>
              <a:rPr lang="de-CH" dirty="0" smtClean="0">
                <a:solidFill>
                  <a:srgbClr val="0070C0"/>
                </a:solidFill>
              </a:rPr>
              <a:t> le </a:t>
            </a:r>
            <a:r>
              <a:rPr lang="de-CH" dirty="0" err="1" smtClean="0">
                <a:solidFill>
                  <a:srgbClr val="0070C0"/>
                </a:solidFill>
              </a:rPr>
              <a:t>service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cantonal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chargé</a:t>
            </a:r>
            <a:r>
              <a:rPr lang="de-CH" dirty="0" smtClean="0">
                <a:solidFill>
                  <a:srgbClr val="0070C0"/>
                </a:solidFill>
              </a:rPr>
              <a:t> de </a:t>
            </a:r>
            <a:r>
              <a:rPr lang="de-CH" dirty="0" err="1" smtClean="0">
                <a:solidFill>
                  <a:srgbClr val="0070C0"/>
                </a:solidFill>
              </a:rPr>
              <a:t>l’aménagement</a:t>
            </a:r>
            <a:r>
              <a:rPr lang="de-CH" dirty="0" smtClean="0">
                <a:solidFill>
                  <a:srgbClr val="0070C0"/>
                </a:solidFill>
              </a:rPr>
              <a:t> du </a:t>
            </a:r>
            <a:r>
              <a:rPr lang="de-CH" dirty="0" err="1" smtClean="0">
                <a:solidFill>
                  <a:srgbClr val="0070C0"/>
                </a:solidFill>
              </a:rPr>
              <a:t>territoire</a:t>
            </a:r>
            <a:r>
              <a:rPr lang="de-CH" dirty="0" smtClean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r>
              <a:rPr lang="de-CH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Le </a:t>
            </a:r>
            <a:r>
              <a:rPr lang="de-CH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projet</a:t>
            </a:r>
            <a:r>
              <a:rPr lang="de-CH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de-CH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bénéficie</a:t>
            </a:r>
            <a:r>
              <a:rPr lang="de-CH" dirty="0" smtClean="0">
                <a:solidFill>
                  <a:srgbClr val="0070C0"/>
                </a:solidFill>
                <a:sym typeface="Wingdings" panose="05000000000000000000" pitchFamily="2" charset="2"/>
              </a:rPr>
              <a:t>-t-</a:t>
            </a:r>
            <a:r>
              <a:rPr lang="de-CH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il</a:t>
            </a:r>
            <a:r>
              <a:rPr lang="de-CH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de-CH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d’une</a:t>
            </a:r>
            <a:r>
              <a:rPr lang="de-CH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de-CH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base</a:t>
            </a:r>
            <a:r>
              <a:rPr lang="de-CH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de-CH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suffisante</a:t>
            </a:r>
            <a:r>
              <a:rPr lang="de-CH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de-CH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dans</a:t>
            </a:r>
            <a:r>
              <a:rPr lang="de-CH" dirty="0" smtClean="0">
                <a:solidFill>
                  <a:srgbClr val="0070C0"/>
                </a:solidFill>
                <a:sym typeface="Wingdings" panose="05000000000000000000" pitchFamily="2" charset="2"/>
              </a:rPr>
              <a:t> le plan </a:t>
            </a:r>
            <a:r>
              <a:rPr lang="de-CH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directeur</a:t>
            </a:r>
            <a:r>
              <a:rPr lang="de-CH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de-CH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cantonal</a:t>
            </a:r>
            <a:r>
              <a:rPr lang="de-CH" dirty="0" smtClean="0">
                <a:solidFill>
                  <a:srgbClr val="0070C0"/>
                </a:solidFill>
                <a:sym typeface="Wingdings" panose="05000000000000000000" pitchFamily="2" charset="2"/>
              </a:rPr>
              <a:t> et </a:t>
            </a:r>
            <a:r>
              <a:rPr lang="de-CH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dans</a:t>
            </a:r>
            <a:r>
              <a:rPr lang="de-CH" dirty="0" smtClean="0">
                <a:solidFill>
                  <a:srgbClr val="0070C0"/>
                </a:solidFill>
                <a:sym typeface="Wingdings" panose="05000000000000000000" pitchFamily="2" charset="2"/>
              </a:rPr>
              <a:t> le plan </a:t>
            </a:r>
            <a:r>
              <a:rPr lang="de-CH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d’affectation</a:t>
            </a:r>
            <a:r>
              <a:rPr lang="de-CH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de-CH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communal</a:t>
            </a:r>
            <a:r>
              <a:rPr lang="de-CH" dirty="0" smtClean="0">
                <a:solidFill>
                  <a:srgbClr val="0070C0"/>
                </a:solidFill>
                <a:sym typeface="Wingdings" panose="05000000000000000000" pitchFamily="2" charset="2"/>
              </a:rPr>
              <a:t> – </a:t>
            </a:r>
            <a:r>
              <a:rPr lang="de-CH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ou</a:t>
            </a:r>
            <a:r>
              <a:rPr lang="de-CH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de-CH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est-il</a:t>
            </a:r>
            <a:r>
              <a:rPr lang="de-CH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de-CH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nécessaire</a:t>
            </a:r>
            <a:r>
              <a:rPr lang="de-CH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de-CH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d’adapter</a:t>
            </a:r>
            <a:r>
              <a:rPr lang="de-CH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de-CH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ces</a:t>
            </a:r>
            <a:r>
              <a:rPr lang="de-CH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de-CH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plans</a:t>
            </a:r>
            <a:r>
              <a:rPr lang="de-CH" dirty="0" smtClean="0">
                <a:solidFill>
                  <a:srgbClr val="0070C0"/>
                </a:solidFill>
                <a:sym typeface="Wingdings" panose="05000000000000000000" pitchFamily="2" charset="2"/>
              </a:rPr>
              <a:t>?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3661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988" y="323850"/>
            <a:ext cx="7461250" cy="1088926"/>
          </a:xfrm>
        </p:spPr>
        <p:txBody>
          <a:bodyPr/>
          <a:lstStyle/>
          <a:p>
            <a:r>
              <a:rPr lang="de-CH" dirty="0" smtClean="0"/>
              <a:t>Rapport </a:t>
            </a:r>
            <a:r>
              <a:rPr lang="de-CH" dirty="0" err="1"/>
              <a:t>A</a:t>
            </a:r>
            <a:r>
              <a:rPr lang="de-CH" dirty="0" err="1" smtClean="0"/>
              <a:t>ménagement</a:t>
            </a:r>
            <a:r>
              <a:rPr lang="de-CH" dirty="0" smtClean="0"/>
              <a:t> du </a:t>
            </a:r>
            <a:r>
              <a:rPr lang="de-CH" dirty="0" err="1" smtClean="0"/>
              <a:t>territoire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b="0" dirty="0" err="1" smtClean="0"/>
              <a:t>Conformité</a:t>
            </a:r>
            <a:r>
              <a:rPr lang="de-CH" b="0" dirty="0" smtClean="0"/>
              <a:t> au plan </a:t>
            </a:r>
            <a:r>
              <a:rPr lang="de-CH" b="0" dirty="0" err="1" smtClean="0"/>
              <a:t>directeur</a:t>
            </a:r>
            <a:r>
              <a:rPr lang="de-CH" b="0" dirty="0" smtClean="0"/>
              <a:t> </a:t>
            </a:r>
            <a:r>
              <a:rPr lang="de-CH" b="0" dirty="0" err="1" smtClean="0"/>
              <a:t>cantonal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1456" y="1844824"/>
            <a:ext cx="7668488" cy="3960440"/>
          </a:xfrm>
        </p:spPr>
        <p:txBody>
          <a:bodyPr/>
          <a:lstStyle/>
          <a:p>
            <a:r>
              <a:rPr lang="de-CH" dirty="0" smtClean="0">
                <a:solidFill>
                  <a:srgbClr val="0070C0"/>
                </a:solidFill>
              </a:rPr>
              <a:t>Installation de </a:t>
            </a:r>
            <a:r>
              <a:rPr lang="de-CH" dirty="0" err="1" smtClean="0">
                <a:solidFill>
                  <a:srgbClr val="0070C0"/>
                </a:solidFill>
              </a:rPr>
              <a:t>remplacement</a:t>
            </a:r>
            <a:r>
              <a:rPr lang="de-CH" dirty="0" smtClean="0">
                <a:solidFill>
                  <a:srgbClr val="0070C0"/>
                </a:solidFill>
              </a:rPr>
              <a:t>, </a:t>
            </a:r>
            <a:r>
              <a:rPr lang="de-CH" dirty="0" err="1" smtClean="0">
                <a:solidFill>
                  <a:srgbClr val="0070C0"/>
                </a:solidFill>
              </a:rPr>
              <a:t>extension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d’un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domaine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skiable</a:t>
            </a:r>
            <a:r>
              <a:rPr lang="de-CH" dirty="0" smtClean="0">
                <a:solidFill>
                  <a:srgbClr val="0070C0"/>
                </a:solidFill>
              </a:rPr>
              <a:t>, </a:t>
            </a:r>
            <a:r>
              <a:rPr lang="de-CH" dirty="0" err="1" smtClean="0">
                <a:solidFill>
                  <a:srgbClr val="0070C0"/>
                </a:solidFill>
              </a:rPr>
              <a:t>liaison</a:t>
            </a:r>
            <a:r>
              <a:rPr lang="de-CH" dirty="0" smtClean="0">
                <a:solidFill>
                  <a:srgbClr val="0070C0"/>
                </a:solidFill>
              </a:rPr>
              <a:t> entre </a:t>
            </a:r>
            <a:r>
              <a:rPr lang="de-CH" dirty="0" err="1" smtClean="0">
                <a:solidFill>
                  <a:srgbClr val="0070C0"/>
                </a:solidFill>
              </a:rPr>
              <a:t>domaines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skiables</a:t>
            </a:r>
            <a:r>
              <a:rPr lang="de-CH" dirty="0" smtClean="0">
                <a:solidFill>
                  <a:srgbClr val="0070C0"/>
                </a:solidFill>
              </a:rPr>
              <a:t>?</a:t>
            </a:r>
          </a:p>
          <a:p>
            <a:r>
              <a:rPr lang="de-CH" dirty="0" smtClean="0">
                <a:solidFill>
                  <a:srgbClr val="0070C0"/>
                </a:solidFill>
              </a:rPr>
              <a:t>Effets </a:t>
            </a:r>
            <a:r>
              <a:rPr lang="de-CH" dirty="0" err="1" smtClean="0">
                <a:solidFill>
                  <a:srgbClr val="0070C0"/>
                </a:solidFill>
              </a:rPr>
              <a:t>sur</a:t>
            </a:r>
            <a:r>
              <a:rPr lang="de-CH" dirty="0" smtClean="0">
                <a:solidFill>
                  <a:srgbClr val="0070C0"/>
                </a:solidFill>
              </a:rPr>
              <a:t> le </a:t>
            </a:r>
            <a:r>
              <a:rPr lang="de-CH" dirty="0" err="1" smtClean="0">
                <a:solidFill>
                  <a:srgbClr val="0070C0"/>
                </a:solidFill>
              </a:rPr>
              <a:t>territoire</a:t>
            </a:r>
            <a:r>
              <a:rPr lang="de-CH" dirty="0" smtClean="0">
                <a:solidFill>
                  <a:srgbClr val="0070C0"/>
                </a:solidFill>
              </a:rPr>
              <a:t> (</a:t>
            </a:r>
            <a:r>
              <a:rPr lang="de-CH" dirty="0" err="1" smtClean="0">
                <a:solidFill>
                  <a:srgbClr val="0070C0"/>
                </a:solidFill>
              </a:rPr>
              <a:t>paysage</a:t>
            </a:r>
            <a:r>
              <a:rPr lang="de-CH" dirty="0" smtClean="0">
                <a:solidFill>
                  <a:srgbClr val="0070C0"/>
                </a:solidFill>
              </a:rPr>
              <a:t>, </a:t>
            </a:r>
            <a:r>
              <a:rPr lang="de-CH" dirty="0" err="1" smtClean="0">
                <a:solidFill>
                  <a:srgbClr val="0070C0"/>
                </a:solidFill>
              </a:rPr>
              <a:t>transports</a:t>
            </a:r>
            <a:r>
              <a:rPr lang="de-CH" dirty="0" smtClean="0">
                <a:solidFill>
                  <a:srgbClr val="0070C0"/>
                </a:solidFill>
              </a:rPr>
              <a:t>, </a:t>
            </a:r>
            <a:r>
              <a:rPr lang="de-CH" dirty="0" err="1" smtClean="0">
                <a:solidFill>
                  <a:srgbClr val="0070C0"/>
                </a:solidFill>
              </a:rPr>
              <a:t>urbanisation</a:t>
            </a:r>
            <a:r>
              <a:rPr lang="de-CH" dirty="0" smtClean="0">
                <a:solidFill>
                  <a:srgbClr val="0070C0"/>
                </a:solidFill>
              </a:rPr>
              <a:t>)?</a:t>
            </a:r>
          </a:p>
          <a:p>
            <a:pPr marL="0" indent="0">
              <a:buNone/>
            </a:pPr>
            <a:endParaRPr lang="de-CH" dirty="0" smtClean="0">
              <a:solidFill>
                <a:srgbClr val="0070C0"/>
              </a:solidFill>
            </a:endParaRPr>
          </a:p>
          <a:p>
            <a:r>
              <a:rPr lang="de-CH" dirty="0" err="1" smtClean="0"/>
              <a:t>Indications</a:t>
            </a:r>
            <a:r>
              <a:rPr lang="de-CH" dirty="0" smtClean="0"/>
              <a:t> du plan </a:t>
            </a:r>
            <a:r>
              <a:rPr lang="de-CH" dirty="0" err="1" smtClean="0"/>
              <a:t>directeur</a:t>
            </a:r>
            <a:r>
              <a:rPr lang="de-CH" dirty="0" smtClean="0"/>
              <a:t> </a:t>
            </a:r>
            <a:r>
              <a:rPr lang="de-CH" dirty="0" err="1" smtClean="0"/>
              <a:t>concernant</a:t>
            </a:r>
            <a:r>
              <a:rPr lang="de-CH" dirty="0" smtClean="0"/>
              <a:t> la </a:t>
            </a:r>
            <a:r>
              <a:rPr lang="de-CH" dirty="0" err="1" smtClean="0"/>
              <a:t>région</a:t>
            </a:r>
            <a:r>
              <a:rPr lang="de-CH" dirty="0" smtClean="0"/>
              <a:t> </a:t>
            </a:r>
            <a:r>
              <a:rPr lang="de-CH" dirty="0" err="1" smtClean="0"/>
              <a:t>concernée</a:t>
            </a:r>
            <a:r>
              <a:rPr lang="de-CH" dirty="0" smtClean="0"/>
              <a:t>, le type de </a:t>
            </a:r>
            <a:r>
              <a:rPr lang="de-CH" dirty="0" err="1" smtClean="0"/>
              <a:t>projet</a:t>
            </a:r>
            <a:r>
              <a:rPr lang="de-CH" dirty="0" smtClean="0"/>
              <a:t> en </a:t>
            </a:r>
            <a:r>
              <a:rPr lang="de-CH" dirty="0" err="1" smtClean="0"/>
              <a:t>question</a:t>
            </a:r>
            <a:r>
              <a:rPr lang="de-CH" dirty="0" smtClean="0"/>
              <a:t>, </a:t>
            </a:r>
            <a:r>
              <a:rPr lang="de-CH" dirty="0" err="1" smtClean="0"/>
              <a:t>voire</a:t>
            </a:r>
            <a:r>
              <a:rPr lang="de-CH" dirty="0" smtClean="0"/>
              <a:t> le </a:t>
            </a:r>
            <a:r>
              <a:rPr lang="de-CH" dirty="0" err="1" smtClean="0"/>
              <a:t>projet</a:t>
            </a:r>
            <a:r>
              <a:rPr lang="de-CH" dirty="0" smtClean="0"/>
              <a:t> </a:t>
            </a:r>
            <a:r>
              <a:rPr lang="de-CH" dirty="0" err="1" smtClean="0"/>
              <a:t>lui-même</a:t>
            </a:r>
            <a:endParaRPr lang="de-CH" dirty="0" smtClean="0"/>
          </a:p>
          <a:p>
            <a:r>
              <a:rPr lang="de-CH" dirty="0" err="1" smtClean="0"/>
              <a:t>Concordance</a:t>
            </a:r>
            <a:r>
              <a:rPr lang="de-CH" dirty="0" smtClean="0"/>
              <a:t> </a:t>
            </a:r>
            <a:r>
              <a:rPr lang="de-CH" dirty="0" err="1" smtClean="0"/>
              <a:t>ou</a:t>
            </a:r>
            <a:r>
              <a:rPr lang="de-CH" dirty="0" smtClean="0"/>
              <a:t> non du </a:t>
            </a:r>
            <a:r>
              <a:rPr lang="de-CH" dirty="0" err="1" smtClean="0"/>
              <a:t>projet</a:t>
            </a:r>
            <a:r>
              <a:rPr lang="de-CH" dirty="0" smtClean="0"/>
              <a:t> </a:t>
            </a:r>
            <a:r>
              <a:rPr lang="de-CH" dirty="0" err="1" smtClean="0"/>
              <a:t>avec</a:t>
            </a:r>
            <a:r>
              <a:rPr lang="de-CH" dirty="0" smtClean="0"/>
              <a:t> les </a:t>
            </a:r>
            <a:r>
              <a:rPr lang="de-CH" dirty="0" err="1" smtClean="0"/>
              <a:t>indications</a:t>
            </a:r>
            <a:r>
              <a:rPr lang="de-CH" dirty="0" smtClean="0"/>
              <a:t> du plan </a:t>
            </a:r>
            <a:r>
              <a:rPr lang="de-CH" dirty="0" err="1" smtClean="0"/>
              <a:t>directeur</a:t>
            </a:r>
            <a:r>
              <a:rPr lang="de-CH" dirty="0" smtClean="0"/>
              <a:t> </a:t>
            </a:r>
          </a:p>
          <a:p>
            <a:r>
              <a:rPr lang="de-CH" dirty="0" smtClean="0"/>
              <a:t>Si </a:t>
            </a:r>
            <a:r>
              <a:rPr lang="de-CH" dirty="0" err="1" smtClean="0"/>
              <a:t>une</a:t>
            </a:r>
            <a:r>
              <a:rPr lang="de-CH" dirty="0" smtClean="0"/>
              <a:t> </a:t>
            </a:r>
            <a:r>
              <a:rPr lang="de-CH" dirty="0" err="1" smtClean="0"/>
              <a:t>modification</a:t>
            </a:r>
            <a:r>
              <a:rPr lang="de-CH" dirty="0" smtClean="0"/>
              <a:t> du plan </a:t>
            </a:r>
            <a:r>
              <a:rPr lang="de-CH" dirty="0" err="1" smtClean="0"/>
              <a:t>directeur</a:t>
            </a:r>
            <a:r>
              <a:rPr lang="de-CH" dirty="0" smtClean="0"/>
              <a:t> </a:t>
            </a:r>
            <a:r>
              <a:rPr lang="de-CH" dirty="0" err="1" smtClean="0"/>
              <a:t>cantonal</a:t>
            </a:r>
            <a:r>
              <a:rPr lang="de-CH" dirty="0" smtClean="0"/>
              <a:t> </a:t>
            </a:r>
            <a:r>
              <a:rPr lang="de-CH" dirty="0" err="1" smtClean="0"/>
              <a:t>est</a:t>
            </a:r>
            <a:r>
              <a:rPr lang="de-CH" dirty="0" smtClean="0"/>
              <a:t> </a:t>
            </a:r>
            <a:r>
              <a:rPr lang="de-CH" dirty="0" err="1" smtClean="0"/>
              <a:t>nécessaire</a:t>
            </a:r>
            <a:r>
              <a:rPr lang="de-CH" dirty="0" smtClean="0"/>
              <a:t>: </a:t>
            </a:r>
            <a:r>
              <a:rPr lang="de-CH" dirty="0" err="1" smtClean="0"/>
              <a:t>objet</a:t>
            </a:r>
            <a:r>
              <a:rPr lang="de-CH" dirty="0" smtClean="0"/>
              <a:t> de la </a:t>
            </a:r>
            <a:r>
              <a:rPr lang="de-CH" dirty="0" err="1" smtClean="0"/>
              <a:t>modification</a:t>
            </a:r>
            <a:r>
              <a:rPr lang="de-CH" dirty="0" smtClean="0"/>
              <a:t> et </a:t>
            </a:r>
            <a:r>
              <a:rPr lang="de-CH" dirty="0" err="1" smtClean="0"/>
              <a:t>état</a:t>
            </a:r>
            <a:r>
              <a:rPr lang="de-CH" dirty="0" smtClean="0"/>
              <a:t> de la </a:t>
            </a:r>
            <a:r>
              <a:rPr lang="de-CH" dirty="0" err="1" smtClean="0"/>
              <a:t>procédure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7176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CH" altLang="de-DE" dirty="0" err="1" smtClean="0"/>
              <a:t>Sommaire</a:t>
            </a:r>
            <a:endParaRPr lang="de-CH" altLang="de-DE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6000" y="1584000"/>
            <a:ext cx="7472363" cy="4545012"/>
          </a:xfrm>
        </p:spPr>
        <p:txBody>
          <a:bodyPr/>
          <a:lstStyle/>
          <a:p>
            <a:pPr eaLnBrk="1" hangingPunct="1"/>
            <a:r>
              <a:rPr lang="de-CH" altLang="de-DE" sz="2400" dirty="0" err="1" smtClean="0"/>
              <a:t>Introduction</a:t>
            </a:r>
            <a:r>
              <a:rPr lang="de-CH" altLang="de-DE" sz="2400" dirty="0" smtClean="0"/>
              <a:t> (</a:t>
            </a:r>
            <a:r>
              <a:rPr lang="de-CH" altLang="de-DE" sz="2400" dirty="0" err="1" smtClean="0"/>
              <a:t>bases</a:t>
            </a:r>
            <a:r>
              <a:rPr lang="de-CH" altLang="de-DE" sz="2400" dirty="0" smtClean="0"/>
              <a:t>)</a:t>
            </a:r>
          </a:p>
          <a:p>
            <a:pPr eaLnBrk="1" hangingPunct="1"/>
            <a:r>
              <a:rPr lang="de-CH" altLang="de-DE" sz="2400" dirty="0" err="1" smtClean="0"/>
              <a:t>Vue</a:t>
            </a:r>
            <a:r>
              <a:rPr lang="de-CH" altLang="de-DE" sz="2400" dirty="0" smtClean="0"/>
              <a:t> </a:t>
            </a:r>
            <a:r>
              <a:rPr lang="de-CH" altLang="de-DE" sz="2400" dirty="0" err="1" smtClean="0"/>
              <a:t>d’ensemble</a:t>
            </a:r>
            <a:r>
              <a:rPr lang="de-CH" altLang="de-DE" sz="2400" dirty="0" smtClean="0"/>
              <a:t> des </a:t>
            </a:r>
            <a:r>
              <a:rPr lang="de-CH" altLang="de-DE" sz="2400" dirty="0" err="1" smtClean="0"/>
              <a:t>instruments</a:t>
            </a:r>
            <a:r>
              <a:rPr lang="de-CH" altLang="de-DE" sz="2400" dirty="0" smtClean="0"/>
              <a:t> </a:t>
            </a:r>
            <a:r>
              <a:rPr lang="de-CH" altLang="de-DE" sz="2400" dirty="0" err="1" smtClean="0"/>
              <a:t>d’aménagement</a:t>
            </a:r>
            <a:r>
              <a:rPr lang="de-CH" altLang="de-DE" sz="2400" dirty="0" smtClean="0"/>
              <a:t> du </a:t>
            </a:r>
            <a:r>
              <a:rPr lang="de-CH" altLang="de-DE" sz="2400" dirty="0" err="1" smtClean="0"/>
              <a:t>territoire</a:t>
            </a:r>
            <a:endParaRPr lang="de-CH" altLang="de-DE" sz="2400" dirty="0" smtClean="0"/>
          </a:p>
          <a:p>
            <a:pPr eaLnBrk="1" hangingPunct="1"/>
            <a:r>
              <a:rPr lang="de-CH" altLang="de-DE" sz="2400" dirty="0" smtClean="0"/>
              <a:t>Plan </a:t>
            </a:r>
            <a:r>
              <a:rPr lang="de-CH" altLang="de-DE" sz="2400" dirty="0" err="1" smtClean="0"/>
              <a:t>directeur</a:t>
            </a:r>
            <a:r>
              <a:rPr lang="de-CH" altLang="de-DE" sz="2400" dirty="0" smtClean="0"/>
              <a:t> </a:t>
            </a:r>
            <a:r>
              <a:rPr lang="de-CH" altLang="de-DE" sz="2400" dirty="0" err="1" smtClean="0"/>
              <a:t>cantonal</a:t>
            </a:r>
            <a:endParaRPr lang="de-CH" altLang="de-DE" sz="2400" dirty="0" smtClean="0"/>
          </a:p>
          <a:p>
            <a:pPr eaLnBrk="1" hangingPunct="1"/>
            <a:r>
              <a:rPr lang="de-CH" altLang="de-DE" sz="2400" dirty="0" smtClean="0"/>
              <a:t>Plan </a:t>
            </a:r>
            <a:r>
              <a:rPr lang="de-CH" altLang="de-DE" sz="2400" dirty="0" err="1" smtClean="0"/>
              <a:t>d’affectation</a:t>
            </a:r>
            <a:endParaRPr lang="de-CH" altLang="de-DE" sz="2400" dirty="0" smtClean="0"/>
          </a:p>
          <a:p>
            <a:pPr eaLnBrk="1" hangingPunct="1"/>
            <a:r>
              <a:rPr lang="de-CH" altLang="de-DE" sz="2400" dirty="0" smtClean="0"/>
              <a:t>Approbation des </a:t>
            </a:r>
            <a:r>
              <a:rPr lang="de-CH" altLang="de-DE" sz="2400" dirty="0" err="1" smtClean="0"/>
              <a:t>plans</a:t>
            </a:r>
            <a:endParaRPr lang="de-CH" altLang="de-DE" sz="2400" dirty="0" smtClean="0"/>
          </a:p>
          <a:p>
            <a:pPr eaLnBrk="1" hangingPunct="1"/>
            <a:r>
              <a:rPr lang="de-CH" altLang="de-DE" sz="2400" dirty="0" err="1" smtClean="0"/>
              <a:t>Conclusion</a:t>
            </a:r>
            <a:endParaRPr lang="de-CH" alt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Rapport </a:t>
            </a:r>
            <a:r>
              <a:rPr lang="de-CH" dirty="0" err="1"/>
              <a:t>Aménagement</a:t>
            </a:r>
            <a:r>
              <a:rPr lang="de-CH" dirty="0"/>
              <a:t> du </a:t>
            </a:r>
            <a:r>
              <a:rPr lang="de-CH" dirty="0" err="1"/>
              <a:t>territoire</a:t>
            </a:r>
            <a:r>
              <a:rPr lang="de-CH" dirty="0"/>
              <a:t/>
            </a:r>
            <a:br>
              <a:rPr lang="de-CH" dirty="0"/>
            </a:br>
            <a:r>
              <a:rPr lang="de-CH" b="0" dirty="0" err="1"/>
              <a:t>Conformité</a:t>
            </a:r>
            <a:r>
              <a:rPr lang="de-CH" b="0" dirty="0"/>
              <a:t> au </a:t>
            </a:r>
            <a:r>
              <a:rPr lang="de-CH" b="0" dirty="0" smtClean="0"/>
              <a:t>plan </a:t>
            </a:r>
            <a:r>
              <a:rPr lang="de-CH" b="0" dirty="0" err="1" smtClean="0"/>
              <a:t>d’affectation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6000" y="1584000"/>
            <a:ext cx="7668488" cy="4545012"/>
          </a:xfrm>
        </p:spPr>
        <p:txBody>
          <a:bodyPr/>
          <a:lstStyle/>
          <a:p>
            <a:r>
              <a:rPr lang="de-CH" dirty="0">
                <a:solidFill>
                  <a:srgbClr val="0070C0"/>
                </a:solidFill>
              </a:rPr>
              <a:t>P</a:t>
            </a:r>
            <a:r>
              <a:rPr lang="de-CH" dirty="0" smtClean="0">
                <a:solidFill>
                  <a:srgbClr val="0070C0"/>
                </a:solidFill>
              </a:rPr>
              <a:t>lans et </a:t>
            </a:r>
            <a:r>
              <a:rPr lang="de-CH" dirty="0" err="1" smtClean="0">
                <a:solidFill>
                  <a:srgbClr val="0070C0"/>
                </a:solidFill>
              </a:rPr>
              <a:t>prescriptions</a:t>
            </a:r>
            <a:r>
              <a:rPr lang="de-CH" dirty="0" smtClean="0">
                <a:solidFill>
                  <a:srgbClr val="0070C0"/>
                </a:solidFill>
              </a:rPr>
              <a:t> en </a:t>
            </a:r>
            <a:r>
              <a:rPr lang="de-CH" dirty="0" err="1" smtClean="0">
                <a:solidFill>
                  <a:srgbClr val="0070C0"/>
                </a:solidFill>
              </a:rPr>
              <a:t>vigueur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pour</a:t>
            </a:r>
            <a:r>
              <a:rPr lang="de-CH" dirty="0" smtClean="0">
                <a:solidFill>
                  <a:srgbClr val="0070C0"/>
                </a:solidFill>
              </a:rPr>
              <a:t> le </a:t>
            </a:r>
            <a:r>
              <a:rPr lang="de-CH" dirty="0" err="1" smtClean="0">
                <a:solidFill>
                  <a:srgbClr val="0070C0"/>
                </a:solidFill>
              </a:rPr>
              <a:t>domaine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concerné</a:t>
            </a:r>
            <a:r>
              <a:rPr lang="de-CH" dirty="0" smtClean="0">
                <a:solidFill>
                  <a:srgbClr val="0070C0"/>
                </a:solidFill>
              </a:rPr>
              <a:t/>
            </a:r>
            <a:br>
              <a:rPr lang="de-CH" dirty="0" smtClean="0">
                <a:solidFill>
                  <a:srgbClr val="0070C0"/>
                </a:solidFill>
              </a:rPr>
            </a:br>
            <a:r>
              <a:rPr lang="de-CH" dirty="0" smtClean="0">
                <a:solidFill>
                  <a:srgbClr val="0070C0"/>
                </a:solidFill>
              </a:rPr>
              <a:t>(plan de </a:t>
            </a:r>
            <a:r>
              <a:rPr lang="de-CH" dirty="0" err="1" smtClean="0">
                <a:solidFill>
                  <a:srgbClr val="0070C0"/>
                </a:solidFill>
              </a:rPr>
              <a:t>zones</a:t>
            </a:r>
            <a:r>
              <a:rPr lang="de-CH" dirty="0" smtClean="0">
                <a:solidFill>
                  <a:srgbClr val="0070C0"/>
                </a:solidFill>
              </a:rPr>
              <a:t>, </a:t>
            </a:r>
            <a:r>
              <a:rPr lang="de-CH" dirty="0" err="1" smtClean="0">
                <a:solidFill>
                  <a:srgbClr val="0070C0"/>
                </a:solidFill>
              </a:rPr>
              <a:t>règlement</a:t>
            </a:r>
            <a:r>
              <a:rPr lang="de-CH" dirty="0" smtClean="0">
                <a:solidFill>
                  <a:srgbClr val="0070C0"/>
                </a:solidFill>
              </a:rPr>
              <a:t> de </a:t>
            </a:r>
            <a:r>
              <a:rPr lang="de-CH" dirty="0" err="1" smtClean="0">
                <a:solidFill>
                  <a:srgbClr val="0070C0"/>
                </a:solidFill>
              </a:rPr>
              <a:t>construction</a:t>
            </a:r>
            <a:r>
              <a:rPr lang="de-CH" dirty="0" smtClean="0">
                <a:solidFill>
                  <a:srgbClr val="0070C0"/>
                </a:solidFill>
              </a:rPr>
              <a:t>, plan </a:t>
            </a:r>
            <a:r>
              <a:rPr lang="de-CH" dirty="0" err="1" smtClean="0">
                <a:solidFill>
                  <a:srgbClr val="0070C0"/>
                </a:solidFill>
              </a:rPr>
              <a:t>d’affectation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spécial</a:t>
            </a:r>
            <a:r>
              <a:rPr lang="de-CH" dirty="0" smtClean="0">
                <a:solidFill>
                  <a:srgbClr val="0070C0"/>
                </a:solidFill>
              </a:rPr>
              <a:t>/plan </a:t>
            </a:r>
            <a:r>
              <a:rPr lang="de-CH" dirty="0" err="1" smtClean="0">
                <a:solidFill>
                  <a:srgbClr val="0070C0"/>
                </a:solidFill>
              </a:rPr>
              <a:t>d’aménagement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détaillé</a:t>
            </a:r>
            <a:r>
              <a:rPr lang="de-CH" dirty="0" smtClean="0">
                <a:solidFill>
                  <a:srgbClr val="0070C0"/>
                </a:solidFill>
              </a:rPr>
              <a:t>)</a:t>
            </a:r>
            <a:endParaRPr lang="de-CH" dirty="0">
              <a:solidFill>
                <a:srgbClr val="0070C0"/>
              </a:solidFill>
            </a:endParaRPr>
          </a:p>
          <a:p>
            <a:r>
              <a:rPr lang="de-CH" dirty="0" err="1" smtClean="0">
                <a:solidFill>
                  <a:srgbClr val="0070C0"/>
                </a:solidFill>
              </a:rPr>
              <a:t>Inventaires</a:t>
            </a:r>
            <a:r>
              <a:rPr lang="de-CH" dirty="0" smtClean="0">
                <a:solidFill>
                  <a:srgbClr val="0070C0"/>
                </a:solidFill>
              </a:rPr>
              <a:t> et </a:t>
            </a:r>
            <a:r>
              <a:rPr lang="de-CH" dirty="0" err="1" smtClean="0">
                <a:solidFill>
                  <a:srgbClr val="0070C0"/>
                </a:solidFill>
              </a:rPr>
              <a:t>plans</a:t>
            </a:r>
            <a:r>
              <a:rPr lang="de-CH" dirty="0" smtClean="0">
                <a:solidFill>
                  <a:srgbClr val="0070C0"/>
                </a:solidFill>
              </a:rPr>
              <a:t> de </a:t>
            </a:r>
            <a:r>
              <a:rPr lang="de-CH" dirty="0" err="1" smtClean="0">
                <a:solidFill>
                  <a:srgbClr val="0070C0"/>
                </a:solidFill>
              </a:rPr>
              <a:t>protection</a:t>
            </a:r>
            <a:endParaRPr lang="de-CH" dirty="0" smtClean="0">
              <a:solidFill>
                <a:srgbClr val="0070C0"/>
              </a:solidFill>
            </a:endParaRPr>
          </a:p>
          <a:p>
            <a:r>
              <a:rPr lang="de-CH" dirty="0" err="1" smtClean="0">
                <a:solidFill>
                  <a:srgbClr val="0070C0"/>
                </a:solidFill>
              </a:rPr>
              <a:t>Év</a:t>
            </a:r>
            <a:r>
              <a:rPr lang="de-CH" dirty="0" smtClean="0">
                <a:solidFill>
                  <a:srgbClr val="0070C0"/>
                </a:solidFill>
              </a:rPr>
              <a:t>. </a:t>
            </a:r>
            <a:r>
              <a:rPr lang="de-CH" dirty="0" err="1" smtClean="0">
                <a:solidFill>
                  <a:srgbClr val="0070C0"/>
                </a:solidFill>
              </a:rPr>
              <a:t>autres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documents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importants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pour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l’aménagement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local</a:t>
            </a:r>
            <a:endParaRPr lang="de-CH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CH" dirty="0" smtClean="0">
              <a:solidFill>
                <a:srgbClr val="0070C0"/>
              </a:solidFill>
            </a:endParaRPr>
          </a:p>
          <a:p>
            <a:r>
              <a:rPr lang="de-CH" dirty="0" err="1" smtClean="0"/>
              <a:t>Éléments</a:t>
            </a:r>
            <a:r>
              <a:rPr lang="de-CH" dirty="0" smtClean="0"/>
              <a:t> </a:t>
            </a:r>
            <a:r>
              <a:rPr lang="de-CH" dirty="0" err="1" smtClean="0"/>
              <a:t>démontrant</a:t>
            </a:r>
            <a:r>
              <a:rPr lang="de-CH" dirty="0" smtClean="0"/>
              <a:t> la </a:t>
            </a:r>
            <a:r>
              <a:rPr lang="de-CH" dirty="0" err="1" smtClean="0"/>
              <a:t>conformité</a:t>
            </a:r>
            <a:r>
              <a:rPr lang="de-CH" dirty="0" smtClean="0"/>
              <a:t> du </a:t>
            </a:r>
            <a:r>
              <a:rPr lang="de-CH" dirty="0" err="1" smtClean="0"/>
              <a:t>projet</a:t>
            </a:r>
            <a:r>
              <a:rPr lang="de-CH" dirty="0" smtClean="0"/>
              <a:t> au plan </a:t>
            </a:r>
            <a:r>
              <a:rPr lang="de-CH" dirty="0" err="1" smtClean="0"/>
              <a:t>d’affectation</a:t>
            </a:r>
            <a:endParaRPr lang="de-CH" dirty="0" smtClean="0"/>
          </a:p>
          <a:p>
            <a:r>
              <a:rPr lang="de-CH" dirty="0" smtClean="0"/>
              <a:t>Le </a:t>
            </a:r>
            <a:r>
              <a:rPr lang="de-CH" dirty="0" err="1" smtClean="0"/>
              <a:t>cas</a:t>
            </a:r>
            <a:r>
              <a:rPr lang="de-CH" dirty="0" smtClean="0"/>
              <a:t> </a:t>
            </a:r>
            <a:r>
              <a:rPr lang="de-CH" dirty="0" err="1" smtClean="0"/>
              <a:t>échéant</a:t>
            </a:r>
            <a:r>
              <a:rPr lang="de-CH" dirty="0"/>
              <a:t>, </a:t>
            </a:r>
            <a:r>
              <a:rPr lang="de-CH" dirty="0" err="1" smtClean="0"/>
              <a:t>objet</a:t>
            </a:r>
            <a:r>
              <a:rPr lang="de-CH" dirty="0" smtClean="0"/>
              <a:t> et </a:t>
            </a:r>
            <a:r>
              <a:rPr lang="de-CH" dirty="0" err="1"/>
              <a:t>état</a:t>
            </a:r>
            <a:r>
              <a:rPr lang="de-CH" dirty="0"/>
              <a:t> de la </a:t>
            </a:r>
            <a:r>
              <a:rPr lang="de-CH" dirty="0" err="1" smtClean="0"/>
              <a:t>procédure</a:t>
            </a:r>
            <a:r>
              <a:rPr lang="de-CH" dirty="0" smtClean="0"/>
              <a:t> de </a:t>
            </a:r>
            <a:r>
              <a:rPr lang="de-CH" dirty="0"/>
              <a:t>la </a:t>
            </a:r>
            <a:r>
              <a:rPr lang="de-CH" dirty="0" err="1"/>
              <a:t>modification</a:t>
            </a:r>
            <a:r>
              <a:rPr lang="de-CH" dirty="0"/>
              <a:t> </a:t>
            </a:r>
            <a:r>
              <a:rPr lang="de-CH" dirty="0" smtClean="0"/>
              <a:t>du plan </a:t>
            </a:r>
            <a:r>
              <a:rPr lang="de-CH" dirty="0" err="1" smtClean="0"/>
              <a:t>d’affectation</a:t>
            </a:r>
            <a:endParaRPr lang="de-CH" dirty="0" smtClean="0"/>
          </a:p>
          <a:p>
            <a:r>
              <a:rPr lang="de-CH" dirty="0"/>
              <a:t>Le </a:t>
            </a:r>
            <a:r>
              <a:rPr lang="de-CH" dirty="0" err="1"/>
              <a:t>cas</a:t>
            </a:r>
            <a:r>
              <a:rPr lang="de-CH" dirty="0"/>
              <a:t> </a:t>
            </a:r>
            <a:r>
              <a:rPr lang="de-CH" dirty="0" err="1"/>
              <a:t>échéant</a:t>
            </a:r>
            <a:r>
              <a:rPr lang="de-CH" dirty="0"/>
              <a:t>, </a:t>
            </a:r>
            <a:r>
              <a:rPr lang="de-CH" dirty="0" err="1" smtClean="0"/>
              <a:t>explication</a:t>
            </a:r>
            <a:r>
              <a:rPr lang="de-CH" dirty="0" smtClean="0"/>
              <a:t> de la </a:t>
            </a:r>
            <a:r>
              <a:rPr lang="de-CH" dirty="0" err="1" smtClean="0"/>
              <a:t>nécessité</a:t>
            </a:r>
            <a:r>
              <a:rPr lang="de-CH" dirty="0" smtClean="0"/>
              <a:t> de </a:t>
            </a:r>
            <a:r>
              <a:rPr lang="de-CH" dirty="0" err="1" smtClean="0"/>
              <a:t>recourir</a:t>
            </a:r>
            <a:r>
              <a:rPr lang="de-CH" dirty="0" smtClean="0"/>
              <a:t>, </a:t>
            </a:r>
            <a:r>
              <a:rPr lang="de-CH" dirty="0" err="1" smtClean="0"/>
              <a:t>pour</a:t>
            </a:r>
            <a:r>
              <a:rPr lang="de-CH" dirty="0" smtClean="0"/>
              <a:t> </a:t>
            </a:r>
            <a:r>
              <a:rPr lang="de-CH" dirty="0" err="1" smtClean="0"/>
              <a:t>certaines</a:t>
            </a:r>
            <a:r>
              <a:rPr lang="de-CH" dirty="0" smtClean="0"/>
              <a:t> </a:t>
            </a:r>
            <a:r>
              <a:rPr lang="de-CH" dirty="0" err="1" smtClean="0"/>
              <a:t>parties</a:t>
            </a:r>
            <a:r>
              <a:rPr lang="de-CH" dirty="0" smtClean="0"/>
              <a:t> de </a:t>
            </a:r>
            <a:r>
              <a:rPr lang="de-CH" dirty="0" err="1" smtClean="0"/>
              <a:t>l’installation</a:t>
            </a:r>
            <a:r>
              <a:rPr lang="de-CH" dirty="0" smtClean="0"/>
              <a:t>, à </a:t>
            </a:r>
            <a:r>
              <a:rPr lang="de-CH" dirty="0" err="1" smtClean="0"/>
              <a:t>une</a:t>
            </a:r>
            <a:r>
              <a:rPr lang="de-CH" dirty="0" smtClean="0"/>
              <a:t> </a:t>
            </a:r>
            <a:r>
              <a:rPr lang="de-CH" dirty="0" err="1" smtClean="0"/>
              <a:t>autorisation</a:t>
            </a:r>
            <a:r>
              <a:rPr lang="de-CH" dirty="0" smtClean="0"/>
              <a:t> au sens de </a:t>
            </a:r>
            <a:r>
              <a:rPr lang="de-CH" dirty="0" err="1" smtClean="0"/>
              <a:t>l’art</a:t>
            </a:r>
            <a:r>
              <a:rPr lang="de-CH" dirty="0" smtClean="0"/>
              <a:t>. 24 LAT (</a:t>
            </a:r>
            <a:r>
              <a:rPr lang="de-CH" dirty="0" err="1" smtClean="0"/>
              <a:t>autorisation</a:t>
            </a:r>
            <a:r>
              <a:rPr lang="de-CH" dirty="0" smtClean="0"/>
              <a:t> </a:t>
            </a:r>
            <a:r>
              <a:rPr lang="de-CH" dirty="0" err="1" smtClean="0"/>
              <a:t>exceptionnelle</a:t>
            </a:r>
            <a:r>
              <a:rPr lang="de-CH" dirty="0" smtClean="0"/>
              <a:t>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7932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Conclusion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6000" y="1440000"/>
            <a:ext cx="7668488" cy="4545012"/>
          </a:xfrm>
        </p:spPr>
        <p:txBody>
          <a:bodyPr/>
          <a:lstStyle/>
          <a:p>
            <a:pPr marL="361950" indent="-361950">
              <a:buFont typeface="Arial" panose="020B0604020202020204" pitchFamily="34" charset="0"/>
              <a:buChar char="•"/>
            </a:pPr>
            <a:r>
              <a:rPr lang="de-CH" dirty="0" err="1" smtClean="0"/>
              <a:t>L’approbation</a:t>
            </a:r>
            <a:r>
              <a:rPr lang="de-CH" dirty="0" smtClean="0"/>
              <a:t> </a:t>
            </a:r>
            <a:r>
              <a:rPr lang="de-CH" dirty="0" err="1" smtClean="0"/>
              <a:t>d’une</a:t>
            </a:r>
            <a:r>
              <a:rPr lang="de-CH" dirty="0" smtClean="0"/>
              <a:t> </a:t>
            </a:r>
            <a:r>
              <a:rPr lang="de-CH" dirty="0" err="1" smtClean="0"/>
              <a:t>installation</a:t>
            </a:r>
            <a:r>
              <a:rPr lang="de-CH" dirty="0" smtClean="0"/>
              <a:t> à </a:t>
            </a:r>
            <a:r>
              <a:rPr lang="de-CH" dirty="0" err="1" smtClean="0"/>
              <a:t>câbles</a:t>
            </a:r>
            <a:r>
              <a:rPr lang="de-CH" dirty="0" smtClean="0"/>
              <a:t> (</a:t>
            </a:r>
            <a:r>
              <a:rPr lang="de-CH" dirty="0" err="1" smtClean="0"/>
              <a:t>approbation</a:t>
            </a:r>
            <a:r>
              <a:rPr lang="de-CH" dirty="0" smtClean="0"/>
              <a:t> des </a:t>
            </a:r>
            <a:r>
              <a:rPr lang="de-CH" dirty="0" err="1" smtClean="0"/>
              <a:t>plans</a:t>
            </a:r>
            <a:r>
              <a:rPr lang="de-CH" dirty="0" smtClean="0"/>
              <a:t>) </a:t>
            </a:r>
            <a:r>
              <a:rPr lang="de-CH" dirty="0" err="1" smtClean="0"/>
              <a:t>nécessite</a:t>
            </a:r>
            <a:r>
              <a:rPr lang="de-CH" dirty="0" smtClean="0"/>
              <a:t> des </a:t>
            </a:r>
            <a:r>
              <a:rPr lang="de-CH" dirty="0" err="1" smtClean="0"/>
              <a:t>bases</a:t>
            </a:r>
            <a:r>
              <a:rPr lang="de-CH" dirty="0" smtClean="0"/>
              <a:t> de </a:t>
            </a:r>
            <a:r>
              <a:rPr lang="de-CH" dirty="0" err="1" smtClean="0"/>
              <a:t>planification</a:t>
            </a:r>
            <a:r>
              <a:rPr lang="de-CH" dirty="0" smtClean="0"/>
              <a:t> </a:t>
            </a:r>
            <a:r>
              <a:rPr lang="de-CH" dirty="0" err="1" smtClean="0"/>
              <a:t>suffisantes</a:t>
            </a:r>
            <a:r>
              <a:rPr lang="de-CH" dirty="0" smtClean="0"/>
              <a:t> </a:t>
            </a:r>
            <a:r>
              <a:rPr lang="de-CH" dirty="0" err="1" smtClean="0"/>
              <a:t>dans</a:t>
            </a:r>
            <a:r>
              <a:rPr lang="de-CH" dirty="0" smtClean="0"/>
              <a:t> le plan </a:t>
            </a:r>
            <a:r>
              <a:rPr lang="de-CH" dirty="0" err="1" smtClean="0"/>
              <a:t>directeur</a:t>
            </a:r>
            <a:r>
              <a:rPr lang="de-CH" dirty="0" smtClean="0"/>
              <a:t> </a:t>
            </a:r>
            <a:r>
              <a:rPr lang="de-CH" dirty="0" err="1" smtClean="0"/>
              <a:t>cantonal</a:t>
            </a:r>
            <a:r>
              <a:rPr lang="de-CH" dirty="0" smtClean="0"/>
              <a:t> et </a:t>
            </a:r>
            <a:r>
              <a:rPr lang="de-CH" dirty="0" err="1" smtClean="0"/>
              <a:t>dans</a:t>
            </a:r>
            <a:r>
              <a:rPr lang="de-CH" dirty="0" smtClean="0"/>
              <a:t> le plan </a:t>
            </a:r>
            <a:r>
              <a:rPr lang="de-CH" dirty="0" err="1" smtClean="0"/>
              <a:t>d’affectation</a:t>
            </a: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 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de-CH" dirty="0" err="1" smtClean="0">
                <a:solidFill>
                  <a:srgbClr val="0070C0"/>
                </a:solidFill>
              </a:rPr>
              <a:t>L’entreprise</a:t>
            </a:r>
            <a:r>
              <a:rPr lang="de-CH" dirty="0" smtClean="0">
                <a:solidFill>
                  <a:srgbClr val="0070C0"/>
                </a:solidFill>
              </a:rPr>
              <a:t> de </a:t>
            </a:r>
            <a:r>
              <a:rPr lang="de-CH" dirty="0" err="1" smtClean="0">
                <a:solidFill>
                  <a:srgbClr val="0070C0"/>
                </a:solidFill>
              </a:rPr>
              <a:t>remontées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mécaniques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devra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donc</a:t>
            </a:r>
            <a:r>
              <a:rPr lang="de-CH" dirty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rapidement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vérifier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auprès</a:t>
            </a:r>
            <a:r>
              <a:rPr lang="de-CH" dirty="0" smtClean="0">
                <a:solidFill>
                  <a:srgbClr val="0070C0"/>
                </a:solidFill>
              </a:rPr>
              <a:t> des </a:t>
            </a:r>
            <a:r>
              <a:rPr lang="de-CH" dirty="0" err="1" smtClean="0">
                <a:solidFill>
                  <a:srgbClr val="0070C0"/>
                </a:solidFill>
              </a:rPr>
              <a:t>instances</a:t>
            </a:r>
            <a:r>
              <a:rPr lang="de-CH" dirty="0" smtClean="0">
                <a:solidFill>
                  <a:srgbClr val="0070C0"/>
                </a:solidFill>
              </a:rPr>
              <a:t> de </a:t>
            </a:r>
            <a:r>
              <a:rPr lang="de-CH" dirty="0" err="1" smtClean="0">
                <a:solidFill>
                  <a:srgbClr val="0070C0"/>
                </a:solidFill>
              </a:rPr>
              <a:t>planification</a:t>
            </a:r>
            <a:r>
              <a:rPr lang="de-CH" dirty="0" smtClean="0">
                <a:solidFill>
                  <a:srgbClr val="0070C0"/>
                </a:solidFill>
              </a:rPr>
              <a:t> (</a:t>
            </a:r>
            <a:r>
              <a:rPr lang="de-CH" dirty="0" err="1" smtClean="0">
                <a:solidFill>
                  <a:srgbClr val="0070C0"/>
                </a:solidFill>
              </a:rPr>
              <a:t>commune</a:t>
            </a:r>
            <a:r>
              <a:rPr lang="de-CH" dirty="0" smtClean="0">
                <a:solidFill>
                  <a:srgbClr val="0070C0"/>
                </a:solidFill>
              </a:rPr>
              <a:t>, </a:t>
            </a:r>
            <a:r>
              <a:rPr lang="de-CH" dirty="0" err="1" smtClean="0">
                <a:solidFill>
                  <a:srgbClr val="0070C0"/>
                </a:solidFill>
              </a:rPr>
              <a:t>canton</a:t>
            </a:r>
            <a:r>
              <a:rPr lang="de-CH" dirty="0" smtClean="0">
                <a:solidFill>
                  <a:srgbClr val="0070C0"/>
                </a:solidFill>
              </a:rPr>
              <a:t>), si les </a:t>
            </a:r>
            <a:r>
              <a:rPr lang="de-CH" dirty="0" err="1" smtClean="0">
                <a:solidFill>
                  <a:srgbClr val="0070C0"/>
                </a:solidFill>
              </a:rPr>
              <a:t>plans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d’aménagement</a:t>
            </a:r>
            <a:r>
              <a:rPr lang="de-CH" dirty="0" smtClean="0">
                <a:solidFill>
                  <a:srgbClr val="0070C0"/>
                </a:solidFill>
              </a:rPr>
              <a:t> en </a:t>
            </a:r>
            <a:r>
              <a:rPr lang="de-CH" dirty="0" err="1" smtClean="0">
                <a:solidFill>
                  <a:srgbClr val="0070C0"/>
                </a:solidFill>
              </a:rPr>
              <a:t>vigueur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sont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suffisants</a:t>
            </a:r>
            <a:r>
              <a:rPr lang="de-CH" dirty="0" smtClean="0">
                <a:solidFill>
                  <a:srgbClr val="0070C0"/>
                </a:solidFill>
              </a:rPr>
              <a:t> et </a:t>
            </a:r>
            <a:r>
              <a:rPr lang="de-CH" dirty="0" err="1" smtClean="0">
                <a:solidFill>
                  <a:srgbClr val="0070C0"/>
                </a:solidFill>
              </a:rPr>
              <a:t>adéquats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pour</a:t>
            </a:r>
            <a:r>
              <a:rPr lang="de-CH" dirty="0" smtClean="0">
                <a:solidFill>
                  <a:srgbClr val="0070C0"/>
                </a:solidFill>
              </a:rPr>
              <a:t> la </a:t>
            </a:r>
            <a:r>
              <a:rPr lang="de-CH" dirty="0" err="1" smtClean="0">
                <a:solidFill>
                  <a:srgbClr val="0070C0"/>
                </a:solidFill>
              </a:rPr>
              <a:t>réalisation</a:t>
            </a:r>
            <a:r>
              <a:rPr lang="de-CH" dirty="0" smtClean="0">
                <a:solidFill>
                  <a:srgbClr val="0070C0"/>
                </a:solidFill>
              </a:rPr>
              <a:t> du </a:t>
            </a:r>
            <a:r>
              <a:rPr lang="de-CH" dirty="0" err="1" smtClean="0">
                <a:solidFill>
                  <a:srgbClr val="0070C0"/>
                </a:solidFill>
              </a:rPr>
              <a:t>projet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ou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s’ils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nécessitent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une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modification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préalable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de-CH" dirty="0" smtClean="0">
              <a:solidFill>
                <a:srgbClr val="0070C0"/>
              </a:solidFill>
            </a:endParaRP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de-CH" dirty="0" err="1" smtClean="0"/>
              <a:t>Une</a:t>
            </a:r>
            <a:r>
              <a:rPr lang="de-CH" dirty="0" smtClean="0"/>
              <a:t> </a:t>
            </a:r>
            <a:r>
              <a:rPr lang="de-CH" dirty="0" err="1" smtClean="0"/>
              <a:t>adapation</a:t>
            </a:r>
            <a:r>
              <a:rPr lang="de-CH" dirty="0" smtClean="0"/>
              <a:t> des </a:t>
            </a:r>
            <a:r>
              <a:rPr lang="de-CH" dirty="0" err="1" smtClean="0"/>
              <a:t>bases</a:t>
            </a:r>
            <a:r>
              <a:rPr lang="de-CH" dirty="0" smtClean="0"/>
              <a:t> </a:t>
            </a:r>
            <a:r>
              <a:rPr lang="de-CH" dirty="0" err="1" smtClean="0"/>
              <a:t>d’aménagement</a:t>
            </a:r>
            <a:r>
              <a:rPr lang="de-CH" dirty="0" smtClean="0"/>
              <a:t> </a:t>
            </a:r>
            <a:r>
              <a:rPr lang="de-CH" dirty="0" err="1" smtClean="0"/>
              <a:t>représente</a:t>
            </a:r>
            <a:r>
              <a:rPr lang="de-CH" dirty="0" smtClean="0"/>
              <a:t> </a:t>
            </a:r>
            <a:r>
              <a:rPr lang="de-CH" dirty="0" err="1" smtClean="0"/>
              <a:t>un</a:t>
            </a:r>
            <a:r>
              <a:rPr lang="de-CH" dirty="0" smtClean="0"/>
              <a:t> </a:t>
            </a:r>
            <a:r>
              <a:rPr lang="de-CH" dirty="0" err="1" smtClean="0"/>
              <a:t>investissement</a:t>
            </a:r>
            <a:r>
              <a:rPr lang="de-CH" dirty="0" smtClean="0"/>
              <a:t> initial </a:t>
            </a:r>
            <a:r>
              <a:rPr lang="de-CH" dirty="0" err="1" smtClean="0"/>
              <a:t>important</a:t>
            </a:r>
            <a:r>
              <a:rPr lang="de-CH" dirty="0" smtClean="0"/>
              <a:t>, </a:t>
            </a:r>
            <a:r>
              <a:rPr lang="de-CH" dirty="0" err="1" smtClean="0"/>
              <a:t>mais</a:t>
            </a:r>
            <a:r>
              <a:rPr lang="de-CH" dirty="0"/>
              <a:t> </a:t>
            </a:r>
            <a:r>
              <a:rPr lang="de-CH" dirty="0" smtClean="0"/>
              <a:t>profitable </a:t>
            </a:r>
            <a:r>
              <a:rPr lang="de-CH" dirty="0" err="1" smtClean="0"/>
              <a:t>grâce</a:t>
            </a:r>
            <a:r>
              <a:rPr lang="de-CH" dirty="0" smtClean="0"/>
              <a:t> à la </a:t>
            </a:r>
            <a:r>
              <a:rPr lang="de-CH" dirty="0" err="1" smtClean="0"/>
              <a:t>sécurité</a:t>
            </a:r>
            <a:r>
              <a:rPr lang="de-CH" dirty="0" smtClean="0"/>
              <a:t> </a:t>
            </a:r>
            <a:r>
              <a:rPr lang="de-CH" dirty="0" err="1" smtClean="0"/>
              <a:t>juridique</a:t>
            </a:r>
            <a:r>
              <a:rPr lang="de-CH" dirty="0" smtClean="0"/>
              <a:t> </a:t>
            </a:r>
            <a:r>
              <a:rPr lang="de-CH" dirty="0" err="1" smtClean="0"/>
              <a:t>ainsi</a:t>
            </a:r>
            <a:r>
              <a:rPr lang="de-CH" dirty="0" smtClean="0"/>
              <a:t> </a:t>
            </a:r>
            <a:r>
              <a:rPr lang="de-CH" dirty="0" err="1" smtClean="0"/>
              <a:t>acquise</a:t>
            </a:r>
            <a:endParaRPr lang="de-CH" dirty="0" smtClean="0"/>
          </a:p>
          <a:p>
            <a:pPr marL="0" indent="0">
              <a:buNone/>
            </a:pPr>
            <a:endParaRPr lang="de-CH" dirty="0" smtClean="0"/>
          </a:p>
          <a:p>
            <a:endParaRPr lang="de-CH" dirty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4863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381944"/>
            <a:ext cx="9144000" cy="547605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/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6000" y="1980332"/>
            <a:ext cx="7678613" cy="4545012"/>
          </a:xfrm>
        </p:spPr>
        <p:txBody>
          <a:bodyPr/>
          <a:lstStyle/>
          <a:p>
            <a:pPr marL="0" indent="0">
              <a:buNone/>
            </a:pPr>
            <a:r>
              <a:rPr lang="de-CH" sz="3200" b="1" dirty="0" smtClean="0"/>
              <a:t>Merci de </a:t>
            </a:r>
            <a:r>
              <a:rPr lang="de-CH" sz="3200" b="1" dirty="0" err="1" smtClean="0"/>
              <a:t>votre</a:t>
            </a:r>
            <a:r>
              <a:rPr lang="de-CH" sz="3200" b="1" dirty="0" smtClean="0"/>
              <a:t> </a:t>
            </a:r>
            <a:r>
              <a:rPr lang="de-CH" sz="3200" b="1" dirty="0" err="1" smtClean="0"/>
              <a:t>attention</a:t>
            </a:r>
            <a:r>
              <a:rPr lang="de-CH" sz="3200" b="1" dirty="0" smtClean="0"/>
              <a:t>!</a:t>
            </a:r>
          </a:p>
          <a:p>
            <a:pPr marL="0" indent="0">
              <a:buNone/>
            </a:pPr>
            <a:endParaRPr lang="de-CH" sz="3200" dirty="0" smtClean="0"/>
          </a:p>
        </p:txBody>
      </p:sp>
    </p:spTree>
    <p:extLst>
      <p:ext uri="{BB962C8B-B14F-4D97-AF65-F5344CB8AC3E}">
        <p14:creationId xmlns:p14="http://schemas.microsoft.com/office/powerpoint/2010/main" val="42318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 err="1" smtClean="0"/>
              <a:t>Installations</a:t>
            </a:r>
            <a:r>
              <a:rPr lang="de-CH" sz="2800" dirty="0" smtClean="0"/>
              <a:t> à </a:t>
            </a:r>
            <a:r>
              <a:rPr lang="de-CH" sz="2800" dirty="0" err="1" smtClean="0"/>
              <a:t>câbles</a:t>
            </a:r>
            <a:r>
              <a:rPr lang="de-CH" sz="2800" dirty="0" smtClean="0"/>
              <a:t> et </a:t>
            </a:r>
            <a:r>
              <a:rPr lang="de-CH" sz="2800" dirty="0" err="1" smtClean="0"/>
              <a:t>aménagement</a:t>
            </a:r>
            <a:r>
              <a:rPr lang="de-CH" sz="2800" dirty="0" smtClean="0"/>
              <a:t> du </a:t>
            </a:r>
            <a:r>
              <a:rPr lang="de-CH" sz="2800" dirty="0" err="1" smtClean="0"/>
              <a:t>territoire</a:t>
            </a:r>
            <a:r>
              <a:rPr lang="de-CH" sz="2800" dirty="0" smtClean="0"/>
              <a:t/>
            </a:r>
            <a:br>
              <a:rPr lang="de-CH" sz="2800" dirty="0" smtClean="0"/>
            </a:br>
            <a:r>
              <a:rPr lang="de-CH" sz="2800" b="0" dirty="0" smtClean="0"/>
              <a:t>Bases </a:t>
            </a:r>
            <a:r>
              <a:rPr lang="de-CH" sz="2800" b="0" dirty="0" err="1" smtClean="0"/>
              <a:t>légales</a:t>
            </a:r>
            <a:endParaRPr lang="de-CH" sz="2800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03648" y="2060848"/>
            <a:ext cx="7472363" cy="3446980"/>
          </a:xfrm>
          <a:noFill/>
        </p:spPr>
        <p:txBody>
          <a:bodyPr/>
          <a:lstStyle/>
          <a:p>
            <a:pPr marL="0" indent="0">
              <a:buNone/>
            </a:pPr>
            <a:r>
              <a:rPr lang="fr-FR" i="1" dirty="0" smtClean="0">
                <a:solidFill>
                  <a:srgbClr val="0070C0"/>
                </a:solidFill>
              </a:rPr>
              <a:t>…les </a:t>
            </a:r>
            <a:r>
              <a:rPr lang="fr-FR" i="1" dirty="0">
                <a:solidFill>
                  <a:srgbClr val="0070C0"/>
                </a:solidFill>
              </a:rPr>
              <a:t>installations de transport à </a:t>
            </a:r>
            <a:r>
              <a:rPr lang="fr-FR" i="1" dirty="0" smtClean="0">
                <a:solidFill>
                  <a:srgbClr val="0070C0"/>
                </a:solidFill>
              </a:rPr>
              <a:t>câbles… </a:t>
            </a:r>
            <a:r>
              <a:rPr lang="fr-FR" dirty="0" smtClean="0">
                <a:solidFill>
                  <a:srgbClr val="0070C0"/>
                </a:solidFill>
              </a:rPr>
              <a:t>[doivent être] </a:t>
            </a:r>
            <a:r>
              <a:rPr lang="fr-FR" i="1" dirty="0">
                <a:solidFill>
                  <a:srgbClr val="0070C0"/>
                </a:solidFill>
              </a:rPr>
              <a:t>construites et exploitées de manière sûre pour l'homme, respectueuse de l'environnement, </a:t>
            </a:r>
            <a:r>
              <a:rPr lang="fr-FR" b="1" i="1" dirty="0">
                <a:solidFill>
                  <a:srgbClr val="0070C0"/>
                </a:solidFill>
              </a:rPr>
              <a:t>conforme aux dispositions de l'aménagement du territoire </a:t>
            </a:r>
            <a:r>
              <a:rPr lang="fr-FR" i="1" dirty="0" smtClean="0">
                <a:solidFill>
                  <a:srgbClr val="0070C0"/>
                </a:solidFill>
              </a:rPr>
              <a:t>…</a:t>
            </a:r>
            <a:r>
              <a:rPr lang="de-CH" i="1" dirty="0" smtClean="0">
                <a:solidFill>
                  <a:srgbClr val="0070C0"/>
                </a:solidFill>
              </a:rPr>
              <a:t>(</a:t>
            </a:r>
            <a:r>
              <a:rPr lang="de-CH" dirty="0">
                <a:solidFill>
                  <a:srgbClr val="0070C0"/>
                </a:solidFill>
              </a:rPr>
              <a:t>a</a:t>
            </a:r>
            <a:r>
              <a:rPr lang="de-CH" dirty="0" smtClean="0">
                <a:solidFill>
                  <a:srgbClr val="0070C0"/>
                </a:solidFill>
              </a:rPr>
              <a:t>rt</a:t>
            </a:r>
            <a:r>
              <a:rPr lang="de-CH" dirty="0">
                <a:solidFill>
                  <a:srgbClr val="0070C0"/>
                </a:solidFill>
              </a:rPr>
              <a:t>. </a:t>
            </a:r>
            <a:r>
              <a:rPr lang="de-CH" dirty="0" smtClean="0">
                <a:solidFill>
                  <a:srgbClr val="0070C0"/>
                </a:solidFill>
              </a:rPr>
              <a:t>1, al. </a:t>
            </a:r>
            <a:r>
              <a:rPr lang="de-CH" dirty="0">
                <a:solidFill>
                  <a:srgbClr val="0070C0"/>
                </a:solidFill>
              </a:rPr>
              <a:t>3 </a:t>
            </a:r>
            <a:r>
              <a:rPr lang="de-CH" dirty="0" err="1" smtClean="0">
                <a:solidFill>
                  <a:srgbClr val="0070C0"/>
                </a:solidFill>
              </a:rPr>
              <a:t>LICa</a:t>
            </a:r>
            <a:r>
              <a:rPr lang="de-CH" dirty="0" smtClean="0">
                <a:solidFill>
                  <a:srgbClr val="0070C0"/>
                </a:solidFill>
              </a:rPr>
              <a:t>).</a:t>
            </a:r>
            <a:endParaRPr lang="de-CH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CH" i="1" dirty="0" smtClean="0"/>
          </a:p>
          <a:p>
            <a:pPr marL="0" indent="0">
              <a:buNone/>
            </a:pPr>
            <a:r>
              <a:rPr lang="fr-FR" i="1" dirty="0"/>
              <a:t>L'approbation des plans est octroyée </a:t>
            </a:r>
            <a:r>
              <a:rPr lang="fr-FR" i="1" dirty="0" smtClean="0"/>
              <a:t>lorsque…:</a:t>
            </a:r>
            <a:endParaRPr lang="fr-FR" i="1" dirty="0"/>
          </a:p>
          <a:p>
            <a:pPr marL="0" indent="0">
              <a:buNone/>
            </a:pPr>
            <a:r>
              <a:rPr lang="fr-FR" i="1" dirty="0" smtClean="0"/>
              <a:t>b. aucun </a:t>
            </a:r>
            <a:r>
              <a:rPr lang="fr-FR" b="1" i="1" dirty="0"/>
              <a:t>intérêt </a:t>
            </a:r>
            <a:r>
              <a:rPr lang="fr-FR" i="1" dirty="0"/>
              <a:t>public prépondérant</a:t>
            </a:r>
            <a:r>
              <a:rPr lang="fr-FR" b="1" i="1" dirty="0"/>
              <a:t>, </a:t>
            </a:r>
            <a:r>
              <a:rPr lang="fr-FR" i="1" dirty="0"/>
              <a:t>notamment en matière </a:t>
            </a:r>
            <a:r>
              <a:rPr lang="fr-FR" b="1" i="1" dirty="0"/>
              <a:t>d'aménagement du territoire</a:t>
            </a:r>
            <a:r>
              <a:rPr lang="fr-FR" i="1" dirty="0"/>
              <a:t> et de protection de la nature, du paysage et de l'environnement ne s'y </a:t>
            </a:r>
            <a:r>
              <a:rPr lang="fr-FR" i="1" dirty="0" smtClean="0"/>
              <a:t>oppose</a:t>
            </a:r>
            <a:r>
              <a:rPr lang="de-CH" i="1" dirty="0"/>
              <a:t> </a:t>
            </a:r>
            <a:r>
              <a:rPr lang="de-CH" dirty="0" smtClean="0"/>
              <a:t>(art. 9, al. 3 </a:t>
            </a:r>
            <a:r>
              <a:rPr lang="de-CH" dirty="0" err="1" smtClean="0"/>
              <a:t>LICa</a:t>
            </a:r>
            <a:r>
              <a:rPr lang="de-CH" dirty="0" smtClean="0"/>
              <a:t>)</a:t>
            </a:r>
          </a:p>
          <a:p>
            <a:pPr marL="0" indent="0">
              <a:buNone/>
            </a:pPr>
            <a:r>
              <a:rPr lang="de-CH" sz="1200" i="1" dirty="0" smtClean="0"/>
              <a:t>…</a:t>
            </a:r>
            <a:endParaRPr lang="de-CH" sz="1200" i="1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700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Etudes</a:t>
            </a:r>
            <a:r>
              <a:rPr lang="de-CH" dirty="0" smtClean="0"/>
              <a:t>, </a:t>
            </a:r>
            <a:r>
              <a:rPr lang="de-CH" dirty="0" err="1" smtClean="0"/>
              <a:t>aides</a:t>
            </a:r>
            <a:r>
              <a:rPr lang="de-CH" dirty="0" smtClean="0"/>
              <a:t> à </a:t>
            </a:r>
            <a:r>
              <a:rPr lang="de-CH" dirty="0" err="1" smtClean="0"/>
              <a:t>l’exécution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6988" y="1124744"/>
            <a:ext cx="5003204" cy="500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1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 smtClean="0"/>
              <a:t>Aide à </a:t>
            </a:r>
            <a:r>
              <a:rPr lang="de-CH" sz="2800" dirty="0" err="1" smtClean="0"/>
              <a:t>l’exécution</a:t>
            </a:r>
            <a:r>
              <a:rPr lang="de-CH" sz="2800" dirty="0" smtClean="0"/>
              <a:t> </a:t>
            </a:r>
            <a:r>
              <a:rPr lang="de-CH" sz="2800" b="0" dirty="0" smtClean="0"/>
              <a:t>– Partie </a:t>
            </a:r>
            <a:r>
              <a:rPr lang="de-CH" sz="2800" b="0" dirty="0" err="1" smtClean="0"/>
              <a:t>Aménagement</a:t>
            </a:r>
            <a:r>
              <a:rPr lang="de-CH" sz="2800" b="0" dirty="0" smtClean="0"/>
              <a:t> </a:t>
            </a:r>
            <a:br>
              <a:rPr lang="de-CH" sz="2800" b="0" dirty="0" smtClean="0"/>
            </a:br>
            <a:r>
              <a:rPr lang="de-CH" sz="2800" b="0" dirty="0" smtClean="0"/>
              <a:t>du </a:t>
            </a:r>
            <a:r>
              <a:rPr lang="de-CH" sz="2800" b="0" dirty="0" err="1" smtClean="0"/>
              <a:t>territoire</a:t>
            </a:r>
            <a:endParaRPr lang="de-CH" sz="2800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6000" y="1440000"/>
            <a:ext cx="7847999" cy="4653296"/>
          </a:xfrm>
        </p:spPr>
        <p:txBody>
          <a:bodyPr/>
          <a:lstStyle/>
          <a:p>
            <a:r>
              <a:rPr lang="de-CH" dirty="0" err="1"/>
              <a:t>O</a:t>
            </a:r>
            <a:r>
              <a:rPr lang="de-CH" dirty="0" err="1" smtClean="0"/>
              <a:t>bjectif</a:t>
            </a:r>
            <a:r>
              <a:rPr lang="de-CH" dirty="0" smtClean="0"/>
              <a:t>: </a:t>
            </a:r>
            <a:r>
              <a:rPr lang="de-CH" dirty="0" err="1" smtClean="0"/>
              <a:t>aide</a:t>
            </a:r>
            <a:r>
              <a:rPr lang="de-CH" dirty="0" smtClean="0"/>
              <a:t> </a:t>
            </a:r>
            <a:r>
              <a:rPr lang="de-CH" dirty="0" err="1" smtClean="0"/>
              <a:t>pour</a:t>
            </a:r>
            <a:r>
              <a:rPr lang="de-CH" dirty="0" smtClean="0"/>
              <a:t> la </a:t>
            </a:r>
            <a:r>
              <a:rPr lang="de-CH" dirty="0" err="1" smtClean="0"/>
              <a:t>coordination</a:t>
            </a:r>
            <a:r>
              <a:rPr lang="de-CH" dirty="0" smtClean="0"/>
              <a:t> </a:t>
            </a:r>
            <a:r>
              <a:rPr lang="de-CH" dirty="0"/>
              <a:t>des </a:t>
            </a:r>
            <a:r>
              <a:rPr lang="de-CH" dirty="0" err="1" smtClean="0"/>
              <a:t>différentes</a:t>
            </a:r>
            <a:r>
              <a:rPr lang="de-CH" dirty="0" smtClean="0"/>
              <a:t> </a:t>
            </a:r>
            <a:r>
              <a:rPr lang="de-CH" dirty="0" err="1" smtClean="0"/>
              <a:t>procédures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 smtClean="0"/>
          </a:p>
          <a:p>
            <a:r>
              <a:rPr lang="de-CH" dirty="0" err="1" smtClean="0"/>
              <a:t>Exigences</a:t>
            </a:r>
            <a:r>
              <a:rPr lang="de-CH" dirty="0" smtClean="0"/>
              <a:t> </a:t>
            </a:r>
            <a:r>
              <a:rPr lang="de-CH" dirty="0" err="1" smtClean="0"/>
              <a:t>légales</a:t>
            </a:r>
            <a:r>
              <a:rPr lang="de-CH" dirty="0" smtClean="0"/>
              <a:t> (</a:t>
            </a:r>
            <a:r>
              <a:rPr lang="de-CH" dirty="0" err="1" smtClean="0"/>
              <a:t>législation</a:t>
            </a:r>
            <a:r>
              <a:rPr lang="de-CH" dirty="0" smtClean="0"/>
              <a:t> </a:t>
            </a:r>
            <a:r>
              <a:rPr lang="de-CH" dirty="0" err="1" smtClean="0"/>
              <a:t>sur</a:t>
            </a:r>
            <a:r>
              <a:rPr lang="de-CH" dirty="0" smtClean="0"/>
              <a:t> les </a:t>
            </a:r>
            <a:r>
              <a:rPr lang="de-CH" dirty="0" err="1" smtClean="0"/>
              <a:t>installations</a:t>
            </a:r>
            <a:r>
              <a:rPr lang="de-CH" dirty="0" smtClean="0"/>
              <a:t> à </a:t>
            </a:r>
            <a:r>
              <a:rPr lang="de-CH" dirty="0" err="1" smtClean="0"/>
              <a:t>câbles</a:t>
            </a:r>
            <a:r>
              <a:rPr lang="de-CH" dirty="0" smtClean="0"/>
              <a:t>, </a:t>
            </a:r>
            <a:r>
              <a:rPr lang="de-CH" dirty="0" err="1" smtClean="0"/>
              <a:t>sur</a:t>
            </a:r>
            <a:r>
              <a:rPr lang="de-CH" dirty="0" smtClean="0"/>
              <a:t> </a:t>
            </a:r>
            <a:r>
              <a:rPr lang="de-CH" dirty="0" err="1" smtClean="0"/>
              <a:t>l’aménagement</a:t>
            </a:r>
            <a:r>
              <a:rPr lang="de-CH" dirty="0" smtClean="0"/>
              <a:t> du </a:t>
            </a:r>
            <a:r>
              <a:rPr lang="de-CH" dirty="0" err="1" smtClean="0"/>
              <a:t>territoire</a:t>
            </a:r>
            <a:r>
              <a:rPr lang="de-CH" dirty="0" smtClean="0"/>
              <a:t> et </a:t>
            </a:r>
            <a:r>
              <a:rPr lang="de-CH" dirty="0" err="1" smtClean="0"/>
              <a:t>sur</a:t>
            </a:r>
            <a:r>
              <a:rPr lang="de-CH" dirty="0" smtClean="0"/>
              <a:t> la </a:t>
            </a:r>
            <a:r>
              <a:rPr lang="de-CH" dirty="0" err="1" smtClean="0"/>
              <a:t>protection</a:t>
            </a:r>
            <a:r>
              <a:rPr lang="de-CH" dirty="0" smtClean="0"/>
              <a:t> de </a:t>
            </a:r>
            <a:r>
              <a:rPr lang="de-CH" dirty="0" err="1" smtClean="0"/>
              <a:t>l’environnement</a:t>
            </a:r>
            <a:r>
              <a:rPr lang="de-CH" dirty="0" smtClean="0"/>
              <a:t>)</a:t>
            </a:r>
            <a:endParaRPr lang="de-CH" dirty="0"/>
          </a:p>
          <a:p>
            <a:r>
              <a:rPr lang="de-CH" dirty="0" err="1" smtClean="0"/>
              <a:t>Utilisation</a:t>
            </a:r>
            <a:r>
              <a:rPr lang="de-CH" dirty="0" smtClean="0"/>
              <a:t> des </a:t>
            </a:r>
            <a:r>
              <a:rPr lang="de-CH" dirty="0" err="1" smtClean="0"/>
              <a:t>instruments</a:t>
            </a:r>
            <a:r>
              <a:rPr lang="de-CH" dirty="0" smtClean="0"/>
              <a:t> </a:t>
            </a:r>
            <a:r>
              <a:rPr lang="de-CH" dirty="0" err="1" smtClean="0"/>
              <a:t>d’aménagement</a:t>
            </a:r>
            <a:endParaRPr lang="de-CH" dirty="0" smtClean="0"/>
          </a:p>
          <a:p>
            <a:r>
              <a:rPr lang="de-CH" dirty="0" err="1" smtClean="0"/>
              <a:t>Coordination</a:t>
            </a:r>
            <a:r>
              <a:rPr lang="de-CH" dirty="0" smtClean="0"/>
              <a:t> des </a:t>
            </a:r>
            <a:r>
              <a:rPr lang="de-CH" dirty="0" err="1" smtClean="0"/>
              <a:t>procédures</a:t>
            </a:r>
            <a:r>
              <a:rPr lang="de-CH" dirty="0" smtClean="0"/>
              <a:t> </a:t>
            </a:r>
            <a:r>
              <a:rPr lang="de-CH" dirty="0" err="1" smtClean="0"/>
              <a:t>pour</a:t>
            </a:r>
            <a:r>
              <a:rPr lang="de-CH" dirty="0" smtClean="0"/>
              <a:t> les </a:t>
            </a:r>
            <a:r>
              <a:rPr lang="de-CH" dirty="0" err="1" smtClean="0"/>
              <a:t>projets</a:t>
            </a:r>
            <a:r>
              <a:rPr lang="de-CH" dirty="0" smtClean="0"/>
              <a:t> </a:t>
            </a:r>
            <a:r>
              <a:rPr lang="de-CH" dirty="0" err="1" smtClean="0"/>
              <a:t>d’installations</a:t>
            </a:r>
            <a:r>
              <a:rPr lang="de-CH" dirty="0" smtClean="0"/>
              <a:t> à </a:t>
            </a:r>
            <a:r>
              <a:rPr lang="de-CH" dirty="0" err="1" smtClean="0"/>
              <a:t>câbles</a:t>
            </a:r>
            <a:r>
              <a:rPr lang="de-CH" dirty="0" smtClean="0"/>
              <a:t> et les </a:t>
            </a:r>
            <a:r>
              <a:rPr lang="de-CH" dirty="0" err="1" smtClean="0"/>
              <a:t>installations</a:t>
            </a:r>
            <a:r>
              <a:rPr lang="de-CH" dirty="0" smtClean="0"/>
              <a:t> </a:t>
            </a:r>
            <a:r>
              <a:rPr lang="de-CH" dirty="0" err="1" smtClean="0"/>
              <a:t>accessoires</a:t>
            </a:r>
            <a:endParaRPr lang="de-CH" dirty="0" smtClean="0"/>
          </a:p>
          <a:p>
            <a:endParaRPr lang="de-CH" dirty="0"/>
          </a:p>
          <a:p>
            <a:pPr marL="0" indent="0">
              <a:buNone/>
            </a:pPr>
            <a:r>
              <a:rPr lang="de-CH" dirty="0" err="1" smtClean="0"/>
              <a:t>Destinataires</a:t>
            </a:r>
            <a:r>
              <a:rPr lang="de-CH" dirty="0" smtClean="0"/>
              <a:t>:</a:t>
            </a:r>
          </a:p>
          <a:p>
            <a:pPr>
              <a:buFontTx/>
              <a:buChar char="-"/>
            </a:pPr>
            <a:r>
              <a:rPr lang="de-CH" dirty="0" err="1" smtClean="0">
                <a:solidFill>
                  <a:srgbClr val="FF0000"/>
                </a:solidFill>
              </a:rPr>
              <a:t>Requérants</a:t>
            </a:r>
            <a:r>
              <a:rPr lang="de-CH" dirty="0" smtClean="0">
                <a:solidFill>
                  <a:srgbClr val="FF0000"/>
                </a:solidFill>
              </a:rPr>
              <a:t> et </a:t>
            </a:r>
            <a:r>
              <a:rPr lang="de-CH" dirty="0" err="1" smtClean="0">
                <a:solidFill>
                  <a:srgbClr val="FF0000"/>
                </a:solidFill>
              </a:rPr>
              <a:t>concepteurs</a:t>
            </a:r>
            <a:r>
              <a:rPr lang="de-CH" dirty="0" smtClean="0">
                <a:solidFill>
                  <a:srgbClr val="FF0000"/>
                </a:solidFill>
              </a:rPr>
              <a:t> de </a:t>
            </a:r>
            <a:r>
              <a:rPr lang="de-CH" dirty="0" err="1" smtClean="0">
                <a:solidFill>
                  <a:srgbClr val="FF0000"/>
                </a:solidFill>
              </a:rPr>
              <a:t>projets</a:t>
            </a:r>
            <a:endParaRPr lang="de-CH" dirty="0" smtClean="0"/>
          </a:p>
          <a:p>
            <a:pPr>
              <a:buFontTx/>
              <a:buChar char="-"/>
            </a:pPr>
            <a:r>
              <a:rPr lang="de-CH" dirty="0" smtClean="0"/>
              <a:t>Services </a:t>
            </a:r>
            <a:r>
              <a:rPr lang="de-CH" dirty="0" err="1" smtClean="0"/>
              <a:t>spécialisés</a:t>
            </a:r>
            <a:r>
              <a:rPr lang="de-CH" dirty="0" smtClean="0"/>
              <a:t> des </a:t>
            </a:r>
            <a:r>
              <a:rPr lang="de-CH" dirty="0" err="1" smtClean="0"/>
              <a:t>communes</a:t>
            </a:r>
            <a:r>
              <a:rPr lang="de-CH" dirty="0" smtClean="0"/>
              <a:t> et des </a:t>
            </a:r>
            <a:r>
              <a:rPr lang="de-CH" dirty="0" err="1" smtClean="0"/>
              <a:t>cantons</a:t>
            </a:r>
            <a:endParaRPr lang="de-CH" dirty="0" smtClean="0"/>
          </a:p>
          <a:p>
            <a:pPr>
              <a:buFontTx/>
              <a:buChar char="-"/>
            </a:pPr>
            <a:r>
              <a:rPr lang="de-CH" dirty="0" err="1" smtClean="0"/>
              <a:t>Autorités</a:t>
            </a:r>
            <a:r>
              <a:rPr lang="de-CH" dirty="0" smtClean="0"/>
              <a:t> de </a:t>
            </a:r>
            <a:r>
              <a:rPr lang="de-CH" dirty="0" err="1" smtClean="0"/>
              <a:t>décision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317181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988" y="323850"/>
            <a:ext cx="7847012" cy="989013"/>
          </a:xfrm>
        </p:spPr>
        <p:txBody>
          <a:bodyPr/>
          <a:lstStyle/>
          <a:p>
            <a:r>
              <a:rPr lang="de-CH" sz="2800" dirty="0" err="1" smtClean="0"/>
              <a:t>Vue</a:t>
            </a:r>
            <a:r>
              <a:rPr lang="de-CH" sz="2800" dirty="0" smtClean="0"/>
              <a:t> </a:t>
            </a:r>
            <a:r>
              <a:rPr lang="de-CH" sz="2800" dirty="0" err="1" smtClean="0"/>
              <a:t>d’ensemble</a:t>
            </a:r>
            <a:r>
              <a:rPr lang="de-CH" sz="2800" dirty="0" smtClean="0"/>
              <a:t> des </a:t>
            </a:r>
            <a:r>
              <a:rPr lang="de-CH" sz="2800" dirty="0" err="1"/>
              <a:t>i</a:t>
            </a:r>
            <a:r>
              <a:rPr lang="de-CH" sz="2800" dirty="0" err="1" smtClean="0"/>
              <a:t>nstruments</a:t>
            </a:r>
            <a:r>
              <a:rPr lang="de-CH" sz="2800" dirty="0" smtClean="0"/>
              <a:t> </a:t>
            </a:r>
            <a:r>
              <a:rPr lang="de-CH" sz="2800" dirty="0" err="1" smtClean="0"/>
              <a:t>d’aménagement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6" name="Ellipse 5"/>
          <p:cNvSpPr/>
          <p:nvPr/>
        </p:nvSpPr>
        <p:spPr bwMode="auto">
          <a:xfrm>
            <a:off x="1115616" y="1222754"/>
            <a:ext cx="2376264" cy="1198134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CH" sz="2000" dirty="0" err="1" smtClean="0">
                <a:latin typeface="+mn-lt"/>
              </a:rPr>
              <a:t>Principes</a:t>
            </a:r>
            <a:r>
              <a:rPr lang="de-CH" sz="2000" dirty="0" smtClean="0">
                <a:latin typeface="+mn-lt"/>
              </a:rPr>
              <a:t> </a:t>
            </a:r>
            <a:r>
              <a:rPr lang="de-CH" sz="2000" dirty="0" err="1" smtClean="0">
                <a:latin typeface="+mn-lt"/>
              </a:rPr>
              <a:t>directeurs</a:t>
            </a:r>
            <a:r>
              <a:rPr lang="de-CH" sz="2000" dirty="0" smtClean="0">
                <a:latin typeface="+mn-lt"/>
              </a:rPr>
              <a:t> </a:t>
            </a:r>
            <a:r>
              <a:rPr lang="de-CH" sz="2000" dirty="0" err="1" smtClean="0">
                <a:latin typeface="+mn-lt"/>
              </a:rPr>
              <a:t>pour</a:t>
            </a:r>
            <a:r>
              <a:rPr lang="de-CH" sz="2000" dirty="0" smtClean="0">
                <a:latin typeface="+mn-lt"/>
              </a:rPr>
              <a:t> le </a:t>
            </a:r>
            <a:r>
              <a:rPr lang="de-CH" sz="2000" dirty="0" err="1" smtClean="0">
                <a:latin typeface="+mn-lt"/>
              </a:rPr>
              <a:t>tourisme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3491880" y="2996952"/>
            <a:ext cx="1773197" cy="707797"/>
          </a:xfrm>
          <a:prstGeom prst="rect">
            <a:avLst/>
          </a:prstGeom>
          <a:solidFill>
            <a:srgbClr val="FA3C16"/>
          </a:solidFill>
          <a:ln w="9525" cap="flat" cmpd="sng" algn="ctr">
            <a:solidFill>
              <a:srgbClr val="FA3C16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rgbClr val="FA3C16"/>
            </a:glo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Plan </a:t>
            </a:r>
            <a:r>
              <a:rPr kumimoji="0" lang="de-CH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directeur</a:t>
            </a: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de-CH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cantonal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3028505" y="3951255"/>
            <a:ext cx="2695623" cy="557865"/>
          </a:xfrm>
          <a:prstGeom prst="rect">
            <a:avLst/>
          </a:prstGeom>
          <a:solidFill>
            <a:srgbClr val="FA3C16"/>
          </a:solidFill>
          <a:ln w="9525" cap="flat" cmpd="sng" algn="ctr">
            <a:solidFill>
              <a:srgbClr val="FA3C16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rgbClr val="FF0000"/>
            </a:glo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Plan </a:t>
            </a:r>
            <a:r>
              <a:rPr kumimoji="0" lang="de-CH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d’affectation</a:t>
            </a:r>
            <a:endParaRPr kumimoji="0" lang="de-C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735019" y="5125349"/>
            <a:ext cx="2736304" cy="84730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softEdge rad="0"/>
          </a:effectLst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2000" dirty="0" smtClean="0">
                <a:solidFill>
                  <a:schemeClr val="tx1"/>
                </a:solidFill>
                <a:latin typeface="+mn-lt"/>
              </a:rPr>
              <a:t>Approbation des </a:t>
            </a:r>
            <a:r>
              <a:rPr lang="de-CH" sz="2000" dirty="0" err="1" smtClean="0">
                <a:solidFill>
                  <a:schemeClr val="tx1"/>
                </a:solidFill>
                <a:latin typeface="+mn-lt"/>
              </a:rPr>
              <a:t>plans</a:t>
            </a:r>
            <a:endParaRPr kumimoji="0" lang="de-CH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5364088" y="5103587"/>
            <a:ext cx="3163186" cy="78617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Autorisation de </a:t>
            </a:r>
            <a:r>
              <a:rPr kumimoji="0" lang="de-CH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construire</a:t>
            </a: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kumimoji="0" lang="de-CH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inst</a:t>
            </a: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kumimoji="0" lang="de-CH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accessoires</a:t>
            </a: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de-CH" sz="2000" dirty="0" smtClean="0">
              <a:latin typeface="+mn-lt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5265077" y="1222754"/>
            <a:ext cx="2187243" cy="1198134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CH" sz="2000" dirty="0" err="1" smtClean="0">
                <a:latin typeface="+mn-lt"/>
              </a:rPr>
              <a:t>Stratégie</a:t>
            </a:r>
            <a:r>
              <a:rPr lang="de-CH" sz="2000" dirty="0" smtClean="0">
                <a:latin typeface="+mn-lt"/>
              </a:rPr>
              <a:t> </a:t>
            </a:r>
            <a:r>
              <a:rPr lang="de-CH" sz="2000" dirty="0" err="1" smtClean="0">
                <a:latin typeface="+mn-lt"/>
              </a:rPr>
              <a:t>pour</a:t>
            </a:r>
            <a:r>
              <a:rPr lang="de-CH" sz="2000" dirty="0" smtClean="0">
                <a:latin typeface="+mn-lt"/>
              </a:rPr>
              <a:t> les </a:t>
            </a:r>
            <a:r>
              <a:rPr lang="de-CH" sz="2000" dirty="0" err="1" smtClean="0">
                <a:latin typeface="+mn-lt"/>
              </a:rPr>
              <a:t>installations</a:t>
            </a:r>
            <a:endParaRPr lang="de-CH" sz="2000" dirty="0">
              <a:latin typeface="+mn-lt"/>
            </a:endParaRPr>
          </a:p>
        </p:txBody>
      </p:sp>
      <p:cxnSp>
        <p:nvCxnSpPr>
          <p:cNvPr id="16" name="Gerade Verbindung mit Pfeil 15"/>
          <p:cNvCxnSpPr/>
          <p:nvPr/>
        </p:nvCxnSpPr>
        <p:spPr bwMode="auto">
          <a:xfrm flipH="1">
            <a:off x="3563888" y="1628800"/>
            <a:ext cx="1584175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mit Pfeil 17"/>
          <p:cNvCxnSpPr/>
          <p:nvPr/>
        </p:nvCxnSpPr>
        <p:spPr bwMode="auto">
          <a:xfrm>
            <a:off x="3635896" y="1916832"/>
            <a:ext cx="156617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mit Pfeil 23"/>
          <p:cNvCxnSpPr>
            <a:stCxn id="14" idx="3"/>
          </p:cNvCxnSpPr>
          <p:nvPr/>
        </p:nvCxnSpPr>
        <p:spPr bwMode="auto">
          <a:xfrm flipH="1">
            <a:off x="5072165" y="2245425"/>
            <a:ext cx="513226" cy="66594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mit Pfeil 25"/>
          <p:cNvCxnSpPr>
            <a:stCxn id="6" idx="5"/>
          </p:cNvCxnSpPr>
          <p:nvPr/>
        </p:nvCxnSpPr>
        <p:spPr bwMode="auto">
          <a:xfrm>
            <a:off x="3143884" y="2245425"/>
            <a:ext cx="540908" cy="69630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mit Pfeil 26"/>
          <p:cNvCxnSpPr/>
          <p:nvPr/>
        </p:nvCxnSpPr>
        <p:spPr bwMode="auto">
          <a:xfrm>
            <a:off x="2299930" y="2420888"/>
            <a:ext cx="1089446" cy="14401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mit Pfeil 29"/>
          <p:cNvCxnSpPr/>
          <p:nvPr/>
        </p:nvCxnSpPr>
        <p:spPr bwMode="auto">
          <a:xfrm flipH="1">
            <a:off x="3028505" y="4581128"/>
            <a:ext cx="360040" cy="5040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mit Pfeil 32"/>
          <p:cNvCxnSpPr/>
          <p:nvPr/>
        </p:nvCxnSpPr>
        <p:spPr bwMode="auto">
          <a:xfrm>
            <a:off x="3635896" y="5351254"/>
            <a:ext cx="1566174" cy="219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mit Pfeil 33"/>
          <p:cNvCxnSpPr/>
          <p:nvPr/>
        </p:nvCxnSpPr>
        <p:spPr bwMode="auto">
          <a:xfrm flipH="1" flipV="1">
            <a:off x="3633341" y="5640242"/>
            <a:ext cx="1529232" cy="2100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rade Verbindung mit Pfeil 35"/>
          <p:cNvCxnSpPr>
            <a:stCxn id="8" idx="2"/>
            <a:endCxn id="9" idx="0"/>
          </p:cNvCxnSpPr>
          <p:nvPr/>
        </p:nvCxnSpPr>
        <p:spPr bwMode="auto">
          <a:xfrm flipH="1">
            <a:off x="4376317" y="3704749"/>
            <a:ext cx="2162" cy="24650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r Verbinder 46"/>
          <p:cNvCxnSpPr/>
          <p:nvPr/>
        </p:nvCxnSpPr>
        <p:spPr bwMode="auto">
          <a:xfrm>
            <a:off x="467544" y="2708920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Gerader Verbinder 47"/>
          <p:cNvCxnSpPr/>
          <p:nvPr/>
        </p:nvCxnSpPr>
        <p:spPr bwMode="auto">
          <a:xfrm>
            <a:off x="467544" y="4797152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Gerade Verbindung mit Pfeil 76"/>
          <p:cNvCxnSpPr/>
          <p:nvPr/>
        </p:nvCxnSpPr>
        <p:spPr bwMode="auto">
          <a:xfrm>
            <a:off x="5364088" y="4581128"/>
            <a:ext cx="360040" cy="5040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mit Pfeil 20"/>
          <p:cNvCxnSpPr/>
          <p:nvPr/>
        </p:nvCxnSpPr>
        <p:spPr bwMode="auto">
          <a:xfrm flipH="1" flipV="1">
            <a:off x="3388545" y="2045379"/>
            <a:ext cx="607391" cy="80755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641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 err="1" smtClean="0"/>
              <a:t>Coordination</a:t>
            </a:r>
            <a:r>
              <a:rPr lang="de-CH" sz="2800" dirty="0" smtClean="0"/>
              <a:t> des </a:t>
            </a:r>
            <a:r>
              <a:rPr lang="de-CH" sz="2800" dirty="0" err="1" smtClean="0"/>
              <a:t>instruments</a:t>
            </a:r>
            <a:r>
              <a:rPr lang="de-CH" sz="2800" dirty="0" smtClean="0"/>
              <a:t> </a:t>
            </a:r>
            <a:br>
              <a:rPr lang="de-CH" sz="2800" dirty="0" smtClean="0"/>
            </a:br>
            <a:endParaRPr lang="de-CH" sz="2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324" y="818356"/>
            <a:ext cx="4907859" cy="531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988" y="323851"/>
            <a:ext cx="7461250" cy="872902"/>
          </a:xfrm>
        </p:spPr>
        <p:txBody>
          <a:bodyPr/>
          <a:lstStyle/>
          <a:p>
            <a:r>
              <a:rPr lang="de-CH" dirty="0" smtClean="0"/>
              <a:t>Plan </a:t>
            </a:r>
            <a:r>
              <a:rPr lang="de-CH" dirty="0" err="1" smtClean="0"/>
              <a:t>directeur</a:t>
            </a:r>
            <a:r>
              <a:rPr lang="de-CH" dirty="0" smtClean="0"/>
              <a:t> </a:t>
            </a:r>
            <a:r>
              <a:rPr lang="de-CH" dirty="0" err="1" smtClean="0"/>
              <a:t>cantonal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6000" y="1440000"/>
            <a:ext cx="7740496" cy="4545012"/>
          </a:xfrm>
        </p:spPr>
        <p:txBody>
          <a:bodyPr/>
          <a:lstStyle/>
          <a:p>
            <a:r>
              <a:rPr lang="de-CH" dirty="0" err="1" smtClean="0"/>
              <a:t>Principal</a:t>
            </a:r>
            <a:r>
              <a:rPr lang="de-CH" dirty="0" smtClean="0"/>
              <a:t> </a:t>
            </a:r>
            <a:r>
              <a:rPr lang="de-CH" dirty="0" err="1" smtClean="0"/>
              <a:t>instrument</a:t>
            </a:r>
            <a:r>
              <a:rPr lang="de-CH" dirty="0" smtClean="0"/>
              <a:t> de </a:t>
            </a:r>
            <a:r>
              <a:rPr lang="de-CH" dirty="0" err="1" smtClean="0"/>
              <a:t>planification</a:t>
            </a:r>
            <a:r>
              <a:rPr lang="de-CH" dirty="0" smtClean="0"/>
              <a:t> </a:t>
            </a:r>
            <a:r>
              <a:rPr lang="de-CH" dirty="0" err="1" smtClean="0"/>
              <a:t>aux</a:t>
            </a:r>
            <a:r>
              <a:rPr lang="de-CH" dirty="0" smtClean="0"/>
              <a:t> </a:t>
            </a:r>
            <a:r>
              <a:rPr lang="de-CH" dirty="0" err="1" smtClean="0"/>
              <a:t>mains</a:t>
            </a:r>
            <a:r>
              <a:rPr lang="de-CH" dirty="0" smtClean="0"/>
              <a:t> des </a:t>
            </a:r>
            <a:r>
              <a:rPr lang="de-CH" dirty="0" err="1" smtClean="0"/>
              <a:t>cantons</a:t>
            </a:r>
            <a:r>
              <a:rPr lang="de-CH" dirty="0" smtClean="0"/>
              <a:t>; </a:t>
            </a:r>
            <a:r>
              <a:rPr lang="de-CH" dirty="0" err="1" smtClean="0"/>
              <a:t>vue</a:t>
            </a:r>
            <a:r>
              <a:rPr lang="de-CH" dirty="0" smtClean="0"/>
              <a:t> </a:t>
            </a:r>
            <a:r>
              <a:rPr lang="de-CH" dirty="0" err="1" smtClean="0"/>
              <a:t>d’ensemble</a:t>
            </a:r>
            <a:r>
              <a:rPr lang="de-CH" dirty="0" smtClean="0"/>
              <a:t> du </a:t>
            </a:r>
            <a:r>
              <a:rPr lang="de-CH" dirty="0" err="1" smtClean="0"/>
              <a:t>développement</a:t>
            </a:r>
            <a:r>
              <a:rPr lang="de-CH" dirty="0" smtClean="0"/>
              <a:t> territorial </a:t>
            </a:r>
            <a:r>
              <a:rPr lang="de-CH" dirty="0" err="1" smtClean="0"/>
              <a:t>cantonal</a:t>
            </a:r>
            <a:r>
              <a:rPr lang="de-CH" dirty="0" smtClean="0"/>
              <a:t> (</a:t>
            </a:r>
            <a:r>
              <a:rPr lang="de-CH" dirty="0" err="1" smtClean="0"/>
              <a:t>cadre</a:t>
            </a:r>
            <a:r>
              <a:rPr lang="de-CH" dirty="0" smtClean="0"/>
              <a:t>)</a:t>
            </a:r>
          </a:p>
          <a:p>
            <a:r>
              <a:rPr lang="fr-FR" dirty="0"/>
              <a:t>Les projets qui ont des incidences importantes sur le territoire et l'environnement doivent avoir été prévus dans le plan </a:t>
            </a:r>
            <a:r>
              <a:rPr lang="fr-FR" dirty="0" smtClean="0"/>
              <a:t>directeur</a:t>
            </a:r>
            <a:r>
              <a:rPr lang="de-CH" dirty="0" smtClean="0"/>
              <a:t> (art. 8, al. 2 LAT)</a:t>
            </a:r>
          </a:p>
          <a:p>
            <a:r>
              <a:rPr lang="de-CH" dirty="0" err="1" smtClean="0"/>
              <a:t>Élaboré</a:t>
            </a:r>
            <a:r>
              <a:rPr lang="de-CH" dirty="0" smtClean="0"/>
              <a:t> par le </a:t>
            </a:r>
            <a:r>
              <a:rPr lang="de-CH" dirty="0" err="1" smtClean="0"/>
              <a:t>canton</a:t>
            </a:r>
            <a:r>
              <a:rPr lang="de-CH" dirty="0" smtClean="0"/>
              <a:t>, </a:t>
            </a:r>
            <a:r>
              <a:rPr lang="de-CH" dirty="0" err="1" smtClean="0"/>
              <a:t>examiné</a:t>
            </a:r>
            <a:r>
              <a:rPr lang="de-CH" dirty="0" smtClean="0"/>
              <a:t> et </a:t>
            </a:r>
            <a:r>
              <a:rPr lang="de-CH" dirty="0" err="1" smtClean="0"/>
              <a:t>approuvé</a:t>
            </a:r>
            <a:r>
              <a:rPr lang="de-CH" dirty="0" smtClean="0"/>
              <a:t> par la </a:t>
            </a:r>
            <a:r>
              <a:rPr lang="de-CH" dirty="0" err="1" smtClean="0"/>
              <a:t>Confédération</a:t>
            </a:r>
            <a:endParaRPr lang="de-CH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dirty="0" err="1" smtClean="0"/>
              <a:t>Un</a:t>
            </a:r>
            <a:r>
              <a:rPr lang="de-CH" dirty="0" smtClean="0"/>
              <a:t> </a:t>
            </a:r>
            <a:r>
              <a:rPr lang="de-CH" dirty="0" err="1" smtClean="0"/>
              <a:t>projet</a:t>
            </a:r>
            <a:r>
              <a:rPr lang="de-CH" dirty="0" smtClean="0"/>
              <a:t> </a:t>
            </a:r>
            <a:r>
              <a:rPr lang="de-CH" dirty="0" err="1" smtClean="0"/>
              <a:t>d’installation</a:t>
            </a:r>
            <a:r>
              <a:rPr lang="de-CH" dirty="0" smtClean="0"/>
              <a:t> à </a:t>
            </a:r>
            <a:r>
              <a:rPr lang="de-CH" dirty="0" err="1" smtClean="0"/>
              <a:t>câbles</a:t>
            </a:r>
            <a:r>
              <a:rPr lang="de-CH" dirty="0" smtClean="0"/>
              <a:t> </a:t>
            </a:r>
            <a:r>
              <a:rPr lang="de-CH" dirty="0" err="1" smtClean="0"/>
              <a:t>doit</a:t>
            </a:r>
            <a:r>
              <a:rPr lang="de-CH" dirty="0" smtClean="0"/>
              <a:t> </a:t>
            </a:r>
            <a:r>
              <a:rPr lang="de-CH" dirty="0" err="1" smtClean="0"/>
              <a:t>être</a:t>
            </a:r>
            <a:r>
              <a:rPr lang="de-CH" dirty="0" smtClean="0"/>
              <a:t> </a:t>
            </a:r>
            <a:r>
              <a:rPr lang="de-CH" dirty="0" err="1" smtClean="0"/>
              <a:t>conforme</a:t>
            </a:r>
            <a:r>
              <a:rPr lang="de-CH" dirty="0" smtClean="0"/>
              <a:t> au plan </a:t>
            </a:r>
            <a:r>
              <a:rPr lang="de-CH" dirty="0" err="1" smtClean="0"/>
              <a:t>directeur</a:t>
            </a:r>
            <a:r>
              <a:rPr lang="de-CH" dirty="0" smtClean="0"/>
              <a:t>; les </a:t>
            </a:r>
            <a:r>
              <a:rPr lang="de-CH" dirty="0" err="1" smtClean="0"/>
              <a:t>projets</a:t>
            </a:r>
            <a:r>
              <a:rPr lang="de-CH" dirty="0" smtClean="0"/>
              <a:t> </a:t>
            </a:r>
            <a:r>
              <a:rPr lang="de-CH" dirty="0" err="1" smtClean="0"/>
              <a:t>suivants</a:t>
            </a:r>
            <a:r>
              <a:rPr lang="de-CH" dirty="0" smtClean="0"/>
              <a:t> </a:t>
            </a:r>
            <a:r>
              <a:rPr lang="de-CH" dirty="0" err="1" smtClean="0"/>
              <a:t>nécessitent</a:t>
            </a:r>
            <a:r>
              <a:rPr lang="de-CH" dirty="0" smtClean="0"/>
              <a:t> </a:t>
            </a:r>
            <a:r>
              <a:rPr lang="de-CH" dirty="0" err="1" smtClean="0"/>
              <a:t>une</a:t>
            </a:r>
            <a:r>
              <a:rPr lang="de-CH" dirty="0" smtClean="0"/>
              <a:t> </a:t>
            </a:r>
            <a:r>
              <a:rPr lang="de-CH" dirty="0" err="1" smtClean="0"/>
              <a:t>modification</a:t>
            </a:r>
            <a:r>
              <a:rPr lang="de-CH" dirty="0" smtClean="0"/>
              <a:t> du plan </a:t>
            </a:r>
            <a:r>
              <a:rPr lang="de-CH" dirty="0" err="1" smtClean="0"/>
              <a:t>directeur</a:t>
            </a:r>
            <a:r>
              <a:rPr lang="de-CH" dirty="0" smtClean="0"/>
              <a:t> </a:t>
            </a:r>
            <a:r>
              <a:rPr lang="de-CH" dirty="0" err="1" smtClean="0"/>
              <a:t>cantonal</a:t>
            </a:r>
            <a:r>
              <a:rPr lang="de-CH" dirty="0" smtClean="0"/>
              <a:t> (si </a:t>
            </a:r>
            <a:r>
              <a:rPr lang="de-CH" dirty="0" err="1" smtClean="0"/>
              <a:t>pas</a:t>
            </a:r>
            <a:r>
              <a:rPr lang="de-CH" dirty="0" smtClean="0"/>
              <a:t> </a:t>
            </a:r>
            <a:r>
              <a:rPr lang="de-CH" dirty="0" err="1" smtClean="0"/>
              <a:t>encore</a:t>
            </a:r>
            <a:r>
              <a:rPr lang="de-CH" dirty="0" smtClean="0"/>
              <a:t> </a:t>
            </a:r>
            <a:r>
              <a:rPr lang="de-CH" dirty="0" err="1" smtClean="0"/>
              <a:t>intégrés</a:t>
            </a:r>
            <a:r>
              <a:rPr lang="de-CH" dirty="0" smtClean="0"/>
              <a:t>):</a:t>
            </a:r>
          </a:p>
          <a:p>
            <a:pPr marL="622300" lvl="1" indent="-261938">
              <a:buClr>
                <a:srgbClr val="FF0000"/>
              </a:buClr>
            </a:pPr>
            <a:r>
              <a:rPr lang="de-CH" dirty="0" err="1" smtClean="0">
                <a:solidFill>
                  <a:srgbClr val="FF0000"/>
                </a:solidFill>
              </a:rPr>
              <a:t>Extensions</a:t>
            </a:r>
            <a:r>
              <a:rPr lang="de-CH" dirty="0" smtClean="0">
                <a:solidFill>
                  <a:srgbClr val="FF0000"/>
                </a:solidFill>
              </a:rPr>
              <a:t> de </a:t>
            </a:r>
            <a:r>
              <a:rPr lang="de-CH" dirty="0" err="1" smtClean="0">
                <a:solidFill>
                  <a:srgbClr val="FF0000"/>
                </a:solidFill>
              </a:rPr>
              <a:t>domaines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skiables</a:t>
            </a:r>
            <a:endParaRPr lang="de-CH" dirty="0" smtClean="0">
              <a:solidFill>
                <a:srgbClr val="FF0000"/>
              </a:solidFill>
            </a:endParaRPr>
          </a:p>
          <a:p>
            <a:pPr marL="622300" lvl="1" indent="-261938">
              <a:buClr>
                <a:srgbClr val="FF0000"/>
              </a:buClr>
            </a:pPr>
            <a:r>
              <a:rPr lang="de-CH" dirty="0" smtClean="0">
                <a:solidFill>
                  <a:srgbClr val="FF0000"/>
                </a:solidFill>
              </a:rPr>
              <a:t>Liaisons entre </a:t>
            </a:r>
            <a:r>
              <a:rPr lang="de-CH" dirty="0" err="1" smtClean="0">
                <a:solidFill>
                  <a:srgbClr val="FF0000"/>
                </a:solidFill>
              </a:rPr>
              <a:t>domaines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skiables</a:t>
            </a:r>
            <a:endParaRPr lang="de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9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Plan </a:t>
            </a:r>
            <a:r>
              <a:rPr lang="de-CH" dirty="0" err="1" smtClean="0"/>
              <a:t>directeur</a:t>
            </a:r>
            <a:r>
              <a:rPr lang="de-CH" dirty="0" smtClean="0"/>
              <a:t> </a:t>
            </a:r>
            <a:r>
              <a:rPr lang="de-CH" dirty="0" err="1" smtClean="0"/>
              <a:t>cantonal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b="0" dirty="0" err="1" smtClean="0"/>
              <a:t>Exemple</a:t>
            </a:r>
            <a:r>
              <a:rPr lang="de-CH" b="0" dirty="0" smtClean="0"/>
              <a:t> de </a:t>
            </a:r>
            <a:r>
              <a:rPr lang="de-CH" b="0" dirty="0" err="1" smtClean="0"/>
              <a:t>modification</a:t>
            </a:r>
            <a:r>
              <a:rPr lang="de-CH" b="0" dirty="0" smtClean="0"/>
              <a:t> (GR) </a:t>
            </a:r>
            <a:endParaRPr lang="de-CH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1310729"/>
            <a:ext cx="5926038" cy="48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6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Vorlage_ARE">
  <a:themeElements>
    <a:clrScheme name="Powerpoint_Vorlage_A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_Vorlage_A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Powerpoint_Vorlage_A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Vorlage_A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Vorlage_A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Vorlage_A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Vorlage_A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Vorlage_A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Vorlage_A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Vorlage_A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Vorlage_A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Vorlage_A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Vorlage_A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Vorlage_A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f:fields xmlns:f="http://schemas.fabasoft.com/folio/2007/fields">
  <f:record ref="">
    <f:field ref="objname" par="" edit="true" text="Cours RMS_3.11.17_Bases pour l'aménagement du territoire Présentation ARE"/>
    <f:field ref="objsubject" par="" edit="true" text=""/>
    <f:field ref="objcreatedby" par="" text="Zurbriggen, Marie-Laure (ARE - MLZ)"/>
    <f:field ref="objcreatedat" par="" text="25.10.2017 13:13:33"/>
    <f:field ref="objchangedby" par="" text="Zurbriggen, Marie-Laure (ARE - MLZ)"/>
    <f:field ref="objmodifiedat" par="" text="26.10.2017 18:52:14"/>
    <f:field ref="doc_FSCFOLIO_1_1001_FieldDocumentNumber" par="" text=""/>
    <f:field ref="doc_FSCFOLIO_1_1001_FieldSubject" par="" edit="true" text=""/>
    <f:field ref="FSCFOLIO_1_1001_FieldCurrentUser" par="" text="Marie-Laure Zurbriggen"/>
    <f:field ref="CCAPRECONFIG_15_1001_Objektname" par="" edit="true" text="Cours RMS_3.11.17_Bases pour l'aménagement du territoire Présentation ARE"/>
    <f:field ref="CHPRECONFIG_1_1001_Objektname" par="" edit="true" text="Cours RMS_3.11.17_Bases pour l'aménagement du territoire Présentation ARE"/>
  </f:record>
  <f:record inx="1" ref="">
    <f:field ref="CCAPRECONFIG_15_1001_Anrede" par="" edit="true" text=""/>
    <f:field ref="CCAPRECONFIG_15_1001_Anrede_Briefkopf" par="" text=""/>
    <f:field ref="CCAPRECONFIG_15_1001_Geschlecht_Anrede" par="" text=""/>
    <f:field ref="CCAPRECONFIG_15_1001_Titel" par="" edit="true" text=""/>
    <f:field ref="CCAPRECONFIG_15_1001_Nachgestellter_Titel" par="" edit="true" text=""/>
    <f:field ref="CCAPRECONFIG_15_1001_Vorname" par="" edit="true" text=""/>
    <f:field ref="CCAPRECONFIG_15_1001_Nachname" par="" edit="true" text=""/>
    <f:field ref="CCAPRECONFIG_15_1001_zH" par="" edit="true" text=""/>
    <f:field ref="CCAPRECONFIG_15_1001_Geschlecht" par="" text=""/>
    <f:field ref="CCAPRECONFIG_15_1001_Strasse" par="" text=""/>
    <f:field ref="CCAPRECONFIG_15_1001_Hausnummer" par="" text=""/>
    <f:field ref="CCAPRECONFIG_15_1001_Stiege" par="" text=""/>
    <f:field ref="CCAPRECONFIG_15_1001_Stock" par="" text=""/>
    <f:field ref="CCAPRECONFIG_15_1001_Tuer" par="" text=""/>
    <f:field ref="CCAPRECONFIG_15_1001_Postfach" par="" text=""/>
    <f:field ref="CCAPRECONFIG_15_1001_Postleitzahl" par="" text=""/>
    <f:field ref="CCAPRECONFIG_15_1001_Ort" par="" text=""/>
    <f:field ref="CCAPRECONFIG_15_1001_Land" par="" text=""/>
    <f:field ref="CCAPRECONFIG_15_1001_Email" par="" text=""/>
    <f:field ref="CCAPRECONFIG_15_1001_Postalische_Adresse" par="" text=""/>
    <f:field ref="CCAPRECONFIG_15_1001_Adresse" par="" text=""/>
    <f:field ref="CCAPRECONFIG_15_1001_Fax" par="" text=""/>
    <f:field ref="CCAPRECONFIG_15_1001_Telefon" par="" text=""/>
    <f:field ref="CCAPRECONFIG_15_1001_Geburtsdatum" par="" text=""/>
    <f:field ref="CCAPRECONFIG_15_1001_Sozialversicherungsnummer" par="" text=""/>
    <f:field ref="CCAPRECONFIG_15_1001_Berufstitel" par="" text=""/>
    <f:field ref="CCAPRECONFIG_15_1001_Funktionsbezeichnung" par="" text=""/>
    <f:field ref="CCAPRECONFIG_15_1001_Organisationsname" par="" text=""/>
    <f:field ref="CCAPRECONFIG_15_1001_Organisationskurzname" par="" text=""/>
    <f:field ref="CCAPRECONFIG_15_1001_Abschriftsbemerkung" par="" text=""/>
    <f:field ref="CCAPRECONFIG_15_1001_Name_Zeile_2" par="" text=""/>
    <f:field ref="CCAPRECONFIG_15_1001_Name_Zeile_3" par="" text=""/>
    <f:field ref="CCAPRECONFIG_15_1001_Firmenbuchnummer" par="" text=""/>
    <f:field ref="CCAPRECONFIG_15_1001_Versandart" par="" text="Courrier B"/>
    <f:field ref="CCAPRECONFIG_15_1001_Kategorie" par="" text="Destinataire"/>
    <f:field ref="CCAPRECONFIG_15_1001_Rechtsform" par="" text=""/>
    <f:field ref="CCAPRECONFIG_15_1001_Ziel" par="" text=""/>
    <f:field ref="CHPRECONFIG_1_1001_Anrede" par="" edit="true" text=""/>
    <f:field ref="CHPRECONFIG_1_1001_Titel" par="" edit="true" text=""/>
    <f:field ref="CHPRECONFIG_1_1001_Vorname" par="" edit="true" text=""/>
    <f:field ref="CHPRECONFIG_1_1001_Nachname" par="" edit="true" text=""/>
    <f:field ref="CHPRECONFIG_1_1001_Strasse" par="" text=""/>
    <f:field ref="CHPRECONFIG_1_1001_Postleitzahl" par="" text=""/>
    <f:field ref="CHPRECONFIG_1_1001_Ort" par="" text=""/>
    <f:field ref="CHPRECONFIG_1_1001_EMailAdresse" par="" text=""/>
    <f:field ref="UVEKCFG_15_1700_Personal" par="" text=""/>
    <f:field ref="UVEKCFG_15_1700_Geschlecht" par="" text=""/>
    <f:field ref="UVEKCFG_15_1700_GebDatum" par="" text=""/>
    <f:field ref="UVEKCFG_15_1700_Beruf" par="" text=""/>
    <f:field ref="UVEKCFG_15_1700_Familienstand" par="" text=""/>
    <f:field ref="UVEKCFG_15_1700_Muttersprache" par="" text=""/>
    <f:field ref="UVEKCFG_15_1700_Geboren_in" par="" text=""/>
    <f:field ref="UVEKCFG_15_1700_Briefanrede" par="" text=""/>
    <f:field ref="UVEKCFG_15_1700_Kommunikationssprache" par="" text=""/>
    <f:field ref="UVEKCFG_15_1700_Webseite" par="" text=""/>
    <f:field ref="UVEKCFG_15_1700_TelNr_Business" par="" text=""/>
    <f:field ref="UVEKCFG_15_1700_TelNr_Private" par="" text=""/>
    <f:field ref="UVEKCFG_15_1700_TelNr_Mobile" par="" text=""/>
    <f:field ref="UVEKCFG_15_1700_TelNr_Other" par="" text=""/>
    <f:field ref="UVEKCFG_15_1700_TelNr_Fax" par="" text=""/>
    <f:field ref="UVEKCFG_15_1700_EMail1" par="" text=""/>
    <f:field ref="UVEKCFG_15_1700_EMail2" par="" text=""/>
    <f:field ref="UVEKCFG_15_1700_EMail3" par="" text=""/>
    <f:field ref="UVEKCFG_15_1700_UID" par="" text=""/>
    <f:field ref="UVEKCFG_15_1700_Klassifizierung" par="" text=""/>
    <f:field ref="UVEKCFG_15_1700_Gruendungsjahr" par="" text=""/>
    <f:field ref="UVEKCFG_15_1700_Versandart" par="" text="Courrier B"/>
    <f:field ref="UVEKCFG_15_1700_Versandvermek" par="" text=""/>
    <f:field ref="UVEKCFG_15_1700_Kurzbezeichnung" par="" text=""/>
    <f:field ref="UVEKCFG_15_1700_Strasse2" par="" text=""/>
    <f:field ref="UVEKCFG_15_1700_Hausnummer_Zusatz" par="" text=""/>
    <f:field ref="UVEKCFG_15_1700_Land" par="" text=""/>
    <f:field ref="UVEKCFG_15_1700_Serienbrieffeld_1" par="" text=""/>
    <f:field ref="UVEKCFG_15_1700_Serienbrieffeld_2" par="" text=""/>
    <f:field ref="UVEKCFG_15_1700_Serienbrieffeld_3" par="" text=""/>
    <f:field ref="UVEKCFG_15_1700_Serienbrieffeld_4" par="" text=""/>
    <f:field ref="UVEKCFG_15_1700_Serienbrieffeld_5" par="" text=""/>
    <f:field ref="UVEKCFG_15_1700_Adresszeile_1" par="" text=""/>
    <f:field ref="UVEKCFG_15_1700_Adresszeile_2" par="" text=""/>
    <f:field ref="UVEKCFG_15_1700_Adresszeile_3" par="" text=""/>
    <f:field ref="UVEKCFG_15_1700_Adresszeile_4" par="" text=""/>
    <f:field ref="UVEKCFG_15_1700_Adresszeile_5" par="" text=""/>
    <f:field ref="UVEKCFG_15_1700_Adresszeile_6" par="" text=""/>
    <f:field ref="UVEKCFG_15_1700_Adresszeile_7" par="" text=""/>
    <f:field ref="UVEKCFG_15_1700_Adresszeile_8" par="" text=""/>
    <f:field ref="UVEKCFG_15_1700_Adresszeile_9" par="" text=""/>
    <f:field ref="UVEKCFG_15_1700_Adresszeile_10" par="" text=""/>
    <f:field ref="BAVCFG_15_1700_Firma" par="" text=""/>
    <f:field ref="BAVCFG_15_1700_ZustellungAm" par="" text=""/>
    <f:field ref="BAVCFG_15_1700_Anrede_Adresse" par="" edit="true" text=""/>
    <f:field ref="BAVCFG_15_1700_Firma_Kurz" par="" text=""/>
    <f:field ref="BAVCFG_15_1700_Vorname_AP" par="" text=""/>
    <f:field ref="BAVCFG_15_1700_Nachname_AP" par="" text=""/>
    <f:field ref="BAVCFG_15_1700_Adresse1_AP" par="" text=""/>
    <f:field ref="BAVCFG_15_1700_Strasse_AP" par="" text=""/>
    <f:field ref="BAVCFG_15_1700_Postleitzahl_AP" par="" text=""/>
    <f:field ref="BAVCFG_15_1700_Ort_AP" par="" text=""/>
    <f:field ref="BAVCFG_15_1700_EMail_AP" par="" text=""/>
    <f:field ref="BAVCFG_15_1700_Firma_AP" par="" text=""/>
    <f:field ref="BAVCFG_15_1700_AnredePartner_AP" par="" text=""/>
    <f:field ref="BAVCFG_15_1700_Titel_AP" par="" text=""/>
    <f:field ref="BAVCFG_15_1700_Fax_AP" par="" text=""/>
    <f:field ref="BAVCFG_15_1700_Anrede_Adresse_AP" par="" text=""/>
    <f:field ref="BAVCFG_15_1700_Zusatzzeile1_AP" par="" text=""/>
    <f:field ref="BAVCFG_15_1700_Zusatzzeile2_AP" par="" text=""/>
    <f:field ref="BAVCFG_15_1700_Strasse2_AP" par="" text=""/>
    <f:field ref="BAVCFG_15_1700_FirmaKurz_AP" par="" text=""/>
    <f:field ref="BAVCFG_15_1700_Posfach_AP" par="" text=""/>
  </f:record>
  <f:display par="" text="...">
    <f:field ref="CHPRECONFIG_1_1001_Objektname" text="Classe d'objets"/>
    <f:field ref="objcreatedat" text="Créé le/à"/>
    <f:field ref="objcreatedby" text="Créé par"/>
    <f:field ref="objchangedby" text="Dernière modification apportée par"/>
    <f:field ref="objmodifiedat" text="Dernière modification le/à"/>
    <f:field ref="objname" text="Nom"/>
    <f:field ref="CCAPRECONFIG_15_1001_Objektname" text="Nom d'objet"/>
    <f:field ref="objsubject" text="Objet (une seule ligne)"/>
    <f:field ref="FSCFOLIO_1_1001_FieldCurrentUser" text="Utilisateur actuel"/>
  </f:display>
  <f:display par="" text="&gt; Destinataires">
    <f:field ref="UVEKCFG_15_1700_Personal" text=""/>
    <f:field ref="UVEKCFG_15_1700_Geschlecht" text=""/>
    <f:field ref="UVEKCFG_15_1700_GebDatum" text=""/>
    <f:field ref="UVEKCFG_15_1700_Beruf" text=""/>
    <f:field ref="UVEKCFG_15_1700_Familienstand" text=""/>
    <f:field ref="UVEKCFG_15_1700_Muttersprache" text=""/>
    <f:field ref="UVEKCFG_15_1700_Geboren_in" text=""/>
    <f:field ref="UVEKCFG_15_1700_Briefanrede" text=""/>
    <f:field ref="UVEKCFG_15_1700_Kommunikationssprache" text=""/>
    <f:field ref="UVEKCFG_15_1700_Webseite" text=""/>
    <f:field ref="UVEKCFG_15_1700_TelNr_Business" text=""/>
    <f:field ref="UVEKCFG_15_1700_TelNr_Private" text=""/>
    <f:field ref="UVEKCFG_15_1700_TelNr_Mobile" text=""/>
    <f:field ref="UVEKCFG_15_1700_TelNr_Other" text=""/>
    <f:field ref="UVEKCFG_15_1700_TelNr_Fax" text=""/>
    <f:field ref="UVEKCFG_15_1700_EMail1" text=""/>
    <f:field ref="UVEKCFG_15_1700_EMail2" text=""/>
    <f:field ref="UVEKCFG_15_1700_EMail3" text=""/>
    <f:field ref="UVEKCFG_15_1700_UID" text=""/>
    <f:field ref="UVEKCFG_15_1700_Klassifizierung" text=""/>
    <f:field ref="UVEKCFG_15_1700_Gruendungsjahr" text=""/>
    <f:field ref="UVEKCFG_15_1700_Versandart" text=""/>
    <f:field ref="UVEKCFG_15_1700_Versandvermek" text=""/>
    <f:field ref="UVEKCFG_15_1700_Kurzbezeichnung" text=""/>
    <f:field ref="UVEKCFG_15_1700_Strasse2" text=""/>
    <f:field ref="UVEKCFG_15_1700_Hausnummer_Zusatz" text=""/>
    <f:field ref="UVEKCFG_15_1700_Land" text=""/>
    <f:field ref="UVEKCFG_15_1700_Serienbrieffeld_1" text=""/>
    <f:field ref="UVEKCFG_15_1700_Serienbrieffeld_2" text=""/>
    <f:field ref="UVEKCFG_15_1700_Serienbrieffeld_3" text=""/>
    <f:field ref="UVEKCFG_15_1700_Serienbrieffeld_4" text=""/>
    <f:field ref="UVEKCFG_15_1700_Serienbrieffeld_5" text=""/>
    <f:field ref="UVEKCFG_15_1700_Adresszeile_1" text=""/>
    <f:field ref="UVEKCFG_15_1700_Adresszeile_2" text=""/>
    <f:field ref="UVEKCFG_15_1700_Adresszeile_3" text=""/>
    <f:field ref="UVEKCFG_15_1700_Adresszeile_4" text=""/>
    <f:field ref="UVEKCFG_15_1700_Adresszeile_5" text=""/>
    <f:field ref="UVEKCFG_15_1700_Adresszeile_6" text=""/>
    <f:field ref="UVEKCFG_15_1700_Adresszeile_7" text=""/>
    <f:field ref="UVEKCFG_15_1700_Adresszeile_8" text=""/>
    <f:field ref="UVEKCFG_15_1700_Adresszeile_9" text=""/>
    <f:field ref="UVEKCFG_15_1700_Adresszeile_10" text=""/>
    <f:field ref="CCAPRECONFIG_15_1001_zH" text="à l'att. de"/>
    <f:field ref="CCAPRECONFIG_15_1001_Adresse" text="Adresse"/>
    <f:field ref="CHPRECONFIG_1_1001_EMailAdresse" text="Adresse e-mail"/>
    <f:field ref="CCAPRECONFIG_15_1001_Postalische_Adresse" text="Adresse postale"/>
    <f:field ref="BAVCFG_15_1700_Adresse1_AP" text="Adresse1_AP"/>
    <f:field ref="BAVCFG_15_1700_Anrede_Adresse" text="Anrede Adresse"/>
    <f:field ref="BAVCFG_15_1700_Anrede_Adresse_AP" text="Anrede Adresse_AP"/>
    <f:field ref="CCAPRECONFIG_15_1001_Anrede_Briefkopf" text="Anrede_Briefkopf"/>
    <f:field ref="BAVCFG_15_1700_AnredePartner_AP" text="AnredePartner_AP"/>
    <f:field ref="CCAPRECONFIG_15_1001_Berufstitel" text="Berufstitel"/>
    <f:field ref="CCAPRECONFIG_15_1001_Postfach" text="Case postale"/>
    <f:field ref="CCAPRECONFIG_15_1001_Postleitzahl" text="Code postal"/>
    <f:field ref="CCAPRECONFIG_15_1001_Organisationskurzname" text="Diminutif de l'organisation"/>
    <f:field ref="CCAPRECONFIG_15_1001_Email" text="E-Mail"/>
    <f:field ref="BAVCFG_15_1700_EMail_AP" text="E-Mail_AP"/>
    <f:field ref="CCAPRECONFIG_15_1001_Stiege" text="Escalier"/>
    <f:field ref="CCAPRECONFIG_15_1001_Fax" text="Fax"/>
    <f:field ref="BAVCFG_15_1700_Fax_AP" text="Fax_AP"/>
    <f:field ref="BAVCFG_15_1700_Firma" text="Firma"/>
    <f:field ref="BAVCFG_15_1700_Firma_Kurz" text="Firma Kurz"/>
    <f:field ref="BAVCFG_15_1700_FirmaKurz_AP" text="Firma Kurz_AP"/>
    <f:field ref="BAVCFG_15_1700_Firma_AP" text="Firma_AP"/>
    <f:field ref="CCAPRECONFIG_15_1001_Firmenbuchnummer" text="Firmenbuchnummer"/>
    <f:field ref="CHPRECONFIG_1_1001_Anrede" text="Formule d'appel"/>
    <f:field ref="CCAPRECONFIG_15_1001_Anrede" text="Formule d'appel"/>
    <f:field ref="CCAPRECONFIG_15_1001_Funktionsbezeichnung" text="Funktionsbezeichnung"/>
    <f:field ref="CCAPRECONFIG_15_1001_Geburtsdatum" text="Geburtsdatum"/>
    <f:field ref="CCAPRECONFIG_15_1001_Geschlecht_Anrede" text="Geschlecht_Anrede"/>
    <f:field ref="CCAPRECONFIG_15_1001_Nachgestellter_Titel" text="Intitulé du poste"/>
    <f:field ref="CCAPRECONFIG_15_1001_Kategorie" text="Kategorie"/>
    <f:field ref="CHPRECONFIG_1_1001_Ort" text="Localité"/>
    <f:field ref="CCAPRECONFIG_15_1001_Ort" text="Localité"/>
    <f:field ref="BAVCFG_15_1700_Nachname_AP" text="Nachname_AP"/>
    <f:field ref="CCAPRECONFIG_15_1001_Nachname" text="Nom"/>
    <f:field ref="CHPRECONFIG_1_1001_Nachname" text="Nom"/>
    <f:field ref="CCAPRECONFIG_15_1001_Organisationsname" text="Nom de l'organisation"/>
    <f:field ref="CCAPRECONFIG_15_1001_Name_Zeile_2" text="Nom_Ligne_2"/>
    <f:field ref="CCAPRECONFIG_15_1001_Name_Zeile_3" text="Nom_Ligne_3"/>
    <f:field ref="CHPRECONFIG_1_1001_Postleitzahl" text="NPA"/>
    <f:field ref="CCAPRECONFIG_15_1001_Hausnummer" text="Numéro"/>
    <f:field ref="BAVCFG_15_1700_Ort_AP" text="Ort_AP"/>
    <f:field ref="CCAPRECONFIG_15_1001_Land" text="Pays"/>
    <f:field ref="CCAPRECONFIG_15_1001_Tuer" text="Porte"/>
    <f:field ref="BAVCFG_15_1700_Posfach_AP" text="Posfach_AP"/>
    <f:field ref="BAVCFG_15_1700_Postleitzahl_AP" text="Postleitzahl_AP"/>
    <f:field ref="CCAPRECONFIG_15_1001_Vorname" text="Prénom"/>
    <f:field ref="CHPRECONFIG_1_1001_Vorname" text="Prénom"/>
    <f:field ref="CCAPRECONFIG_15_1001_Rechtsform" text="Rechtsform"/>
    <f:field ref="CCAPRECONFIG_15_1001_Abschriftsbemerkung" text="Remarque de l'expéditeur"/>
    <f:field ref="CHPRECONFIG_1_1001_Strasse" text="Rue"/>
    <f:field ref="CCAPRECONFIG_15_1001_Strasse" text="Rue"/>
    <f:field ref="CCAPRECONFIG_15_1001_Geschlecht" text="Sexe"/>
    <f:field ref="CCAPRECONFIG_15_1001_Sozialversicherungsnummer" text="Sozialversicherungsnummer"/>
    <f:field ref="CCAPRECONFIG_15_1001_Stock" text="Stock"/>
    <f:field ref="BAVCFG_15_1700_Strasse2_AP" text="Strasse2_AP"/>
    <f:field ref="BAVCFG_15_1700_Strasse_AP" text="Strasse_AP"/>
    <f:field ref="CCAPRECONFIG_15_1001_Telefon" text="Telefon"/>
    <f:field ref="BAVCFG_15_1700_Titel_AP" text="Titel_AP"/>
    <f:field ref="CCAPRECONFIG_15_1001_Titel" text="Titre"/>
    <f:field ref="CHPRECONFIG_1_1001_Titel" text="Titre"/>
    <f:field ref="CCAPRECONFIG_15_1001_Versandart" text="Type d'envoi"/>
    <f:field ref="BAVCFG_15_1700_Vorname_AP" text="Vorname_AP"/>
    <f:field ref="CCAPRECONFIG_15_1001_Ziel" text="Ziel"/>
    <f:field ref="BAVCFG_15_1700_Zusatzzeile1_AP" text="Zusatzzeile1_AP"/>
    <f:field ref="BAVCFG_15_1700_Zusatzzeile2_AP" text="Zusatzzeile2_AP"/>
    <f:field ref="BAVCFG_15_1700_ZustellungAm" text="ZustellungAm"/>
  </f:display>
  <f:display par="" text="Publipostage">
    <f:field ref="doc_FSCFOLIO_1_1001_FieldDocumentNumber" text="Numéro de document"/>
    <f:field ref="doc_FSCFOLIO_1_1001_FieldSubject" text="Objet"/>
  </f:display>
</f:field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Powerpoint_Vorlage_ARE</Template>
  <TotalTime>0</TotalTime>
  <Words>1596</Words>
  <Application>Microsoft Office PowerPoint</Application>
  <PresentationFormat>Affichage à l'écran (4:3)</PresentationFormat>
  <Paragraphs>206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Times</vt:lpstr>
      <vt:lpstr>Wingdings</vt:lpstr>
      <vt:lpstr>Powerpoint_Vorlage_ARE</vt:lpstr>
      <vt:lpstr>Installations à câbles  et aménagement du territoire</vt:lpstr>
      <vt:lpstr>Sommaire</vt:lpstr>
      <vt:lpstr>Installations à câbles et aménagement du territoire Bases légales</vt:lpstr>
      <vt:lpstr>Etudes, aides à l’exécution</vt:lpstr>
      <vt:lpstr>Aide à l’exécution – Partie Aménagement  du territoire</vt:lpstr>
      <vt:lpstr>Vue d’ensemble des instruments d’aménagement </vt:lpstr>
      <vt:lpstr>Coordination des instruments  </vt:lpstr>
      <vt:lpstr>Plan directeur cantonal</vt:lpstr>
      <vt:lpstr>Plan directeur cantonal Exemple de modification (GR) </vt:lpstr>
      <vt:lpstr>Plan d’affectation (communal) Plan de zones et règlement de construction</vt:lpstr>
      <vt:lpstr>Plan d’affectation</vt:lpstr>
      <vt:lpstr>Plan d’affectation - contenu</vt:lpstr>
      <vt:lpstr>Plan d’affectation Exemple projet actuel aux Diablerets</vt:lpstr>
      <vt:lpstr>Plan d’affectation   Adaptation du plan partiel d’affectation </vt:lpstr>
      <vt:lpstr>Plan d’affectation </vt:lpstr>
      <vt:lpstr>Plan d’affectation: synthèse</vt:lpstr>
      <vt:lpstr>Approbation des plans </vt:lpstr>
      <vt:lpstr>Rapport démontrant la conformité avec l’aménagement du territoire</vt:lpstr>
      <vt:lpstr>Rapport Aménagement du territoire Conformité au plan directeur cantonal</vt:lpstr>
      <vt:lpstr>Rapport Aménagement du territoire Conformité au plan d’affectation</vt:lpstr>
      <vt:lpstr>Conclusion</vt:lpstr>
      <vt:lpstr>Présentation PowerPoint</vt:lpstr>
    </vt:vector>
  </TitlesOfParts>
  <Company>UVEK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Schio Remo</dc:creator>
  <cp:lastModifiedBy>von der Weid André BAV</cp:lastModifiedBy>
  <cp:revision>159</cp:revision>
  <cp:lastPrinted>2017-10-26T11:30:13Z</cp:lastPrinted>
  <dcterms:created xsi:type="dcterms:W3CDTF">2009-04-20T07:48:07Z</dcterms:created>
  <dcterms:modified xsi:type="dcterms:W3CDTF">2017-10-30T09:14:14Z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COOELAK@1.1001:Subject">
    <vt:lpwstr/>
  </property>
  <property fmtid="{D5CDD505-2E9C-101B-9397-08002B2CF9AE}" pid="3" name="FSC#COOELAK@1.1001:FileReference">
    <vt:lpwstr>336.2-00-</vt:lpwstr>
  </property>
  <property fmtid="{D5CDD505-2E9C-101B-9397-08002B2CF9AE}" pid="4" name="FSC#COOELAK@1.1001:FileRefYear">
    <vt:lpwstr>2014</vt:lpwstr>
  </property>
  <property fmtid="{D5CDD505-2E9C-101B-9397-08002B2CF9AE}" pid="5" name="FSC#COOELAK@1.1001:FileRefOrdinal">
    <vt:lpwstr>7139</vt:lpwstr>
  </property>
  <property fmtid="{D5CDD505-2E9C-101B-9397-08002B2CF9AE}" pid="6" name="FSC#COOELAK@1.1001:FileRefOU">
    <vt:lpwstr>RP</vt:lpwstr>
  </property>
  <property fmtid="{D5CDD505-2E9C-101B-9397-08002B2CF9AE}" pid="7" name="FSC#COOELAK@1.1001:Organization">
    <vt:lpwstr/>
  </property>
  <property fmtid="{D5CDD505-2E9C-101B-9397-08002B2CF9AE}" pid="8" name="FSC#COOELAK@1.1001:Owner">
    <vt:lpwstr>Zurbriggen Marie-Laure</vt:lpwstr>
  </property>
  <property fmtid="{D5CDD505-2E9C-101B-9397-08002B2CF9AE}" pid="9" name="FSC#COOELAK@1.1001:OwnerExtension">
    <vt:lpwstr>+41 58 462 40 47</vt:lpwstr>
  </property>
  <property fmtid="{D5CDD505-2E9C-101B-9397-08002B2CF9AE}" pid="10" name="FSC#COOELAK@1.1001:OwnerFaxExtension">
    <vt:lpwstr>+ 41 58 463 18 86</vt:lpwstr>
  </property>
  <property fmtid="{D5CDD505-2E9C-101B-9397-08002B2CF9AE}" pid="11" name="FSC#COOELAK@1.1001:DispatchedBy">
    <vt:lpwstr/>
  </property>
  <property fmtid="{D5CDD505-2E9C-101B-9397-08002B2CF9AE}" pid="12" name="FSC#COOELAK@1.1001:DispatchedAt">
    <vt:lpwstr/>
  </property>
  <property fmtid="{D5CDD505-2E9C-101B-9397-08002B2CF9AE}" pid="13" name="FSC#COOELAK@1.1001:ApprovedBy">
    <vt:lpwstr/>
  </property>
  <property fmtid="{D5CDD505-2E9C-101B-9397-08002B2CF9AE}" pid="14" name="FSC#COOELAK@1.1001:ApprovedAt">
    <vt:lpwstr/>
  </property>
  <property fmtid="{D5CDD505-2E9C-101B-9397-08002B2CF9AE}" pid="15" name="FSC#COOELAK@1.1001:Department">
    <vt:lpwstr>Planification directrice (ARE)</vt:lpwstr>
  </property>
  <property fmtid="{D5CDD505-2E9C-101B-9397-08002B2CF9AE}" pid="16" name="FSC#COOELAK@1.1001:CreatedAt">
    <vt:lpwstr>25.10.2017</vt:lpwstr>
  </property>
  <property fmtid="{D5CDD505-2E9C-101B-9397-08002B2CF9AE}" pid="17" name="FSC#COOELAK@1.1001:OU">
    <vt:lpwstr>GEVER administration (ARE)</vt:lpwstr>
  </property>
  <property fmtid="{D5CDD505-2E9C-101B-9397-08002B2CF9AE}" pid="18" name="FSC#COOELAK@1.1001:Priority">
    <vt:lpwstr> ()</vt:lpwstr>
  </property>
  <property fmtid="{D5CDD505-2E9C-101B-9397-08002B2CF9AE}" pid="19" name="FSC#COOELAK@1.1001:ObjBarCode">
    <vt:lpwstr>*COO.2093.100.5.791031*</vt:lpwstr>
  </property>
  <property fmtid="{D5CDD505-2E9C-101B-9397-08002B2CF9AE}" pid="20" name="FSC#COOELAK@1.1001:RefBarCode">
    <vt:lpwstr>*COO.2093.100.5.791032*</vt:lpwstr>
  </property>
  <property fmtid="{D5CDD505-2E9C-101B-9397-08002B2CF9AE}" pid="21" name="FSC#COOELAK@1.1001:FileRefBarCode">
    <vt:lpwstr>*336.2-00-*</vt:lpwstr>
  </property>
  <property fmtid="{D5CDD505-2E9C-101B-9397-08002B2CF9AE}" pid="22" name="FSC#COOELAK@1.1001:ExternalRef">
    <vt:lpwstr/>
  </property>
  <property fmtid="{D5CDD505-2E9C-101B-9397-08002B2CF9AE}" pid="23" name="FSC#COOELAK@1.1001:IncomingNumber">
    <vt:lpwstr/>
  </property>
  <property fmtid="{D5CDD505-2E9C-101B-9397-08002B2CF9AE}" pid="24" name="FSC#COOELAK@1.1001:IncomingSubject">
    <vt:lpwstr/>
  </property>
  <property fmtid="{D5CDD505-2E9C-101B-9397-08002B2CF9AE}" pid="25" name="FSC#COOELAK@1.1001:ProcessResponsible">
    <vt:lpwstr>Tschannen Urs</vt:lpwstr>
  </property>
  <property fmtid="{D5CDD505-2E9C-101B-9397-08002B2CF9AE}" pid="26" name="FSC#COOELAK@1.1001:ProcessResponsiblePhone">
    <vt:lpwstr>+41 58 462 40 58</vt:lpwstr>
  </property>
  <property fmtid="{D5CDD505-2E9C-101B-9397-08002B2CF9AE}" pid="27" name="FSC#COOELAK@1.1001:ProcessResponsibleMail">
    <vt:lpwstr>urs.tschannen@are.admin.ch</vt:lpwstr>
  </property>
  <property fmtid="{D5CDD505-2E9C-101B-9397-08002B2CF9AE}" pid="28" name="FSC#COOELAK@1.1001:ProcessResponsibleFax">
    <vt:lpwstr>+ 41 58 463 18 86</vt:lpwstr>
  </property>
  <property fmtid="{D5CDD505-2E9C-101B-9397-08002B2CF9AE}" pid="29" name="FSC#COOELAK@1.1001:ApproverFirstName">
    <vt:lpwstr/>
  </property>
  <property fmtid="{D5CDD505-2E9C-101B-9397-08002B2CF9AE}" pid="30" name="FSC#COOELAK@1.1001:ApproverSurName">
    <vt:lpwstr/>
  </property>
  <property fmtid="{D5CDD505-2E9C-101B-9397-08002B2CF9AE}" pid="31" name="FSC#COOELAK@1.1001:ApproverTitle">
    <vt:lpwstr/>
  </property>
  <property fmtid="{D5CDD505-2E9C-101B-9397-08002B2CF9AE}" pid="32" name="FSC#COOELAK@1.1001:ExternalDate">
    <vt:lpwstr/>
  </property>
  <property fmtid="{D5CDD505-2E9C-101B-9397-08002B2CF9AE}" pid="33" name="FSC#COOELAK@1.1001:SettlementApprovedAt">
    <vt:lpwstr/>
  </property>
  <property fmtid="{D5CDD505-2E9C-101B-9397-08002B2CF9AE}" pid="34" name="FSC#COOELAK@1.1001:BaseNumber">
    <vt:lpwstr>336.2-00</vt:lpwstr>
  </property>
  <property fmtid="{D5CDD505-2E9C-101B-9397-08002B2CF9AE}" pid="35" name="FSC#ELAKGOV@1.1001:PersonalSubjGender">
    <vt:lpwstr/>
  </property>
  <property fmtid="{D5CDD505-2E9C-101B-9397-08002B2CF9AE}" pid="36" name="FSC#ELAKGOV@1.1001:PersonalSubjFirstName">
    <vt:lpwstr/>
  </property>
  <property fmtid="{D5CDD505-2E9C-101B-9397-08002B2CF9AE}" pid="37" name="FSC#ELAKGOV@1.1001:PersonalSubjSurName">
    <vt:lpwstr/>
  </property>
  <property fmtid="{D5CDD505-2E9C-101B-9397-08002B2CF9AE}" pid="38" name="FSC#ELAKGOV@1.1001:PersonalSubjSalutation">
    <vt:lpwstr/>
  </property>
  <property fmtid="{D5CDD505-2E9C-101B-9397-08002B2CF9AE}" pid="39" name="FSC#ELAKGOV@1.1001:PersonalSubjAddress">
    <vt:lpwstr/>
  </property>
  <property fmtid="{D5CDD505-2E9C-101B-9397-08002B2CF9AE}" pid="40" name="FSC#COOSYSTEM@1.1:Container">
    <vt:lpwstr>COO.2093.100.5.791031</vt:lpwstr>
  </property>
  <property fmtid="{D5CDD505-2E9C-101B-9397-08002B2CF9AE}" pid="41" name="FSC#ARECFG@100.2000:Doc_Dossier">
    <vt:lpwstr>Diverses</vt:lpwstr>
  </property>
  <property fmtid="{D5CDD505-2E9C-101B-9397-08002B2CF9AE}" pid="42" name="FSC#ARECFG@100.2000:Doc_Sprache">
    <vt:lpwstr>SUBLANG_FRENCH_UVEK</vt:lpwstr>
  </property>
  <property fmtid="{D5CDD505-2E9C-101B-9397-08002B2CF9AE}" pid="43" name="FSC#ARECFG@100.2000:Doc_SubDossier_Last">
    <vt:lpwstr>Franz.</vt:lpwstr>
  </property>
  <property fmtid="{D5CDD505-2E9C-101B-9397-08002B2CF9AE}" pid="44" name="FSC#ARECFG@100.2000:Doc_SubDossier_Location">
    <vt:lpwstr/>
  </property>
  <property fmtid="{D5CDD505-2E9C-101B-9397-08002B2CF9AE}" pid="45" name="FSC#ARECFG@100.2000:Doc_SubDossier_Path">
    <vt:lpwstr>Kurs SBS August 2017</vt:lpwstr>
  </property>
  <property fmtid="{D5CDD505-2E9C-101B-9397-08002B2CF9AE}" pid="46" name="FSC#ARECFG@100.2000:Doc_Rubrik">
    <vt:lpwstr>336.2-00 Allgemeines</vt:lpwstr>
  </property>
  <property fmtid="{D5CDD505-2E9C-101B-9397-08002B2CF9AE}" pid="47" name="FSC#ARECFG@100.2000:Doc_Ordnungspos_1">
    <vt:lpwstr>3 Koordination Mobilität und Infrastrukturen_x000d_
33 Koordination Verkehrsinfrastrukturen_x000d_
336 Touristische Transportanlagen (TTA)_x000d_
336.2 Konzessions- und Bauvorhaben (TTA)</vt:lpwstr>
  </property>
  <property fmtid="{D5CDD505-2E9C-101B-9397-08002B2CF9AE}" pid="48" name="FSC#ARECFG@100.2000:Doc_Ordnungspos_2">
    <vt:lpwstr>Diverses</vt:lpwstr>
  </property>
  <property fmtid="{D5CDD505-2E9C-101B-9397-08002B2CF9AE}" pid="49" name="FSC#ARECFG@100.2000:Doc_Ordnungspos_3">
    <vt:lpwstr>Diverses</vt:lpwstr>
  </property>
  <property fmtid="{D5CDD505-2E9C-101B-9397-08002B2CF9AE}" pid="50" name="FSC#ARECFG@100.2000:Doc_Ordnungspos_4">
    <vt:lpwstr>Diverses</vt:lpwstr>
  </property>
  <property fmtid="{D5CDD505-2E9C-101B-9397-08002B2CF9AE}" pid="51" name="FSC#ARECFG@100.2000:Rec_Contactpers">
    <vt:lpwstr/>
  </property>
  <property fmtid="{D5CDD505-2E9C-101B-9397-08002B2CF9AE}" pid="52" name="FSC#ARECFG@100.2000:Rec_FullName">
    <vt:lpwstr/>
  </property>
  <property fmtid="{D5CDD505-2E9C-101B-9397-08002B2CF9AE}" pid="53" name="FSC#ARECFG@100.2000:Rec_CompleteAddress">
    <vt:lpwstr/>
  </property>
  <property fmtid="{D5CDD505-2E9C-101B-9397-08002B2CF9AE}" pid="54" name="FSC#ARECFG@100.2000:Rec_Email">
    <vt:lpwstr/>
  </property>
  <property fmtid="{D5CDD505-2E9C-101B-9397-08002B2CF9AE}" pid="55" name="FSC#ARECFG@100.2000:Rec_Introduction">
    <vt:lpwstr/>
  </property>
  <property fmtid="{D5CDD505-2E9C-101B-9397-08002B2CF9AE}" pid="56" name="FSC#ARECFG@100.2000:Rec_TransMedia">
    <vt:lpwstr/>
  </property>
  <property fmtid="{D5CDD505-2E9C-101B-9397-08002B2CF9AE}" pid="57" name="FSC#ARECFG@100.2000:Subfile_FileRespOrg">
    <vt:lpwstr>GEVER administration</vt:lpwstr>
  </property>
  <property fmtid="{D5CDD505-2E9C-101B-9397-08002B2CF9AE}" pid="58" name="FSC#ARECFG@100.2000:Subfile_FileResponsible">
    <vt:lpwstr>Urs Tschannen</vt:lpwstr>
  </property>
  <property fmtid="{D5CDD505-2E9C-101B-9397-08002B2CF9AE}" pid="59" name="FSC#ARECFG@100.2000:Subfile_Sektionschef">
    <vt:lpwstr/>
  </property>
  <property fmtid="{D5CDD505-2E9C-101B-9397-08002B2CF9AE}" pid="60" name="FSC#ARECFG@100.2000:Doc_cooAddress">
    <vt:lpwstr>COO.2093.100.5.791032</vt:lpwstr>
  </property>
  <property fmtid="{D5CDD505-2E9C-101B-9397-08002B2CF9AE}" pid="61" name="FSC#ARECFG@100.2000:Doc_FileReference">
    <vt:lpwstr>336.2-00-/00019/00019</vt:lpwstr>
  </property>
  <property fmtid="{D5CDD505-2E9C-101B-9397-08002B2CF9AE}" pid="62" name="FSC#ARECFG@100.2000:Subfile_Titel">
    <vt:lpwstr/>
  </property>
  <property fmtid="{D5CDD505-2E9C-101B-9397-08002B2CF9AE}" pid="63" name="FSC#ARECFG@100.2000:Proj_Number">
    <vt:lpwstr/>
  </property>
  <property fmtid="{D5CDD505-2E9C-101B-9397-08002B2CF9AE}" pid="64" name="FSC#ARECFG@100.2000:Proj_Total">
    <vt:lpwstr/>
  </property>
  <property fmtid="{D5CDD505-2E9C-101B-9397-08002B2CF9AE}" pid="65" name="FSC#ARECFG@100.2000:Proj_Start">
    <vt:lpwstr/>
  </property>
  <property fmtid="{D5CDD505-2E9C-101B-9397-08002B2CF9AE}" pid="66" name="FSC#ARECFG@100.2000:Proj_Ende">
    <vt:lpwstr/>
  </property>
  <property fmtid="{D5CDD505-2E9C-101B-9397-08002B2CF9AE}" pid="67" name="FSC#ARECFG@100.2000:Proj_Ziele">
    <vt:lpwstr/>
  </property>
  <property fmtid="{D5CDD505-2E9C-101B-9397-08002B2CF9AE}" pid="68" name="FSC#ARECFG@100.2000:Proj_Kurzbeschr">
    <vt:lpwstr/>
  </property>
  <property fmtid="{D5CDD505-2E9C-101B-9397-08002B2CF9AE}" pid="69" name="FSC#ARECFG@100.2000:Proj_Schwerpunkt">
    <vt:lpwstr/>
  </property>
  <property fmtid="{D5CDD505-2E9C-101B-9397-08002B2CF9AE}" pid="70" name="FSC#ARECFG@100.2000:Proj_Jahr_1">
    <vt:lpwstr>0</vt:lpwstr>
  </property>
  <property fmtid="{D5CDD505-2E9C-101B-9397-08002B2CF9AE}" pid="71" name="FSC#ARECFG@100.2000:Proj_Jahr_2">
    <vt:lpwstr>1</vt:lpwstr>
  </property>
  <property fmtid="{D5CDD505-2E9C-101B-9397-08002B2CF9AE}" pid="72" name="FSC#ARECFG@100.2000:Proj_Jahr_3">
    <vt:lpwstr>2</vt:lpwstr>
  </property>
  <property fmtid="{D5CDD505-2E9C-101B-9397-08002B2CF9AE}" pid="73" name="FSC#ARECFG@100.2000:Proj_Jahr_4">
    <vt:lpwstr>3</vt:lpwstr>
  </property>
  <property fmtid="{D5CDD505-2E9C-101B-9397-08002B2CF9AE}" pid="74" name="FSC#ARECFG@100.2000:Proj_Jahr_5">
    <vt:lpwstr>4</vt:lpwstr>
  </property>
  <property fmtid="{D5CDD505-2E9C-101B-9397-08002B2CF9AE}" pid="75" name="FSC#ARECFG@100.2000:Proj_Anteil_1">
    <vt:lpwstr/>
  </property>
  <property fmtid="{D5CDD505-2E9C-101B-9397-08002B2CF9AE}" pid="76" name="FSC#ARECFG@100.2000:Proj_Betrag_1">
    <vt:lpwstr/>
  </property>
  <property fmtid="{D5CDD505-2E9C-101B-9397-08002B2CF9AE}" pid="77" name="FSC#ARECFG@100.2000:Proj_Betrag_2">
    <vt:lpwstr/>
  </property>
  <property fmtid="{D5CDD505-2E9C-101B-9397-08002B2CF9AE}" pid="78" name="FSC#ARECFG@100.2000:Proj_Betrag_3">
    <vt:lpwstr/>
  </property>
  <property fmtid="{D5CDD505-2E9C-101B-9397-08002B2CF9AE}" pid="79" name="FSC#ARECFG@100.2000:Proj_Betrag_4">
    <vt:lpwstr/>
  </property>
  <property fmtid="{D5CDD505-2E9C-101B-9397-08002B2CF9AE}" pid="80" name="FSC#ARECFG@100.2000:Proj_Betrag_5">
    <vt:lpwstr/>
  </property>
  <property fmtid="{D5CDD505-2E9C-101B-9397-08002B2CF9AE}" pid="81" name="FSC#ARECFG@100.2000:Proj_Anteil_2">
    <vt:lpwstr/>
  </property>
  <property fmtid="{D5CDD505-2E9C-101B-9397-08002B2CF9AE}" pid="82" name="FSC#ARECFG@100.2000:Proj_Anteil_3">
    <vt:lpwstr/>
  </property>
  <property fmtid="{D5CDD505-2E9C-101B-9397-08002B2CF9AE}" pid="83" name="FSC#ARECFG@100.2000:Proj_Anteil_4">
    <vt:lpwstr/>
  </property>
  <property fmtid="{D5CDD505-2E9C-101B-9397-08002B2CF9AE}" pid="84" name="FSC#ARECFG@100.2000:Proj_Anteil_5">
    <vt:lpwstr/>
  </property>
  <property fmtid="{D5CDD505-2E9C-101B-9397-08002B2CF9AE}" pid="85" name="FSC#ARECFG@100.2000:Proj_Anteil_ARE">
    <vt:lpwstr/>
  </property>
  <property fmtid="{D5CDD505-2E9C-101B-9397-08002B2CF9AE}" pid="86" name="FSC#ARECFG@100.2000:Proj_Herkunft_Geld">
    <vt:lpwstr/>
  </property>
  <property fmtid="{D5CDD505-2E9C-101B-9397-08002B2CF9AE}" pid="87" name="FSC#ARECFG@100.2000:Proj_Kreditart">
    <vt:lpwstr/>
  </property>
  <property fmtid="{D5CDD505-2E9C-101B-9397-08002B2CF9AE}" pid="88" name="FSC#ARECFG@100.2000:Proj_Beschaffung">
    <vt:lpwstr/>
  </property>
  <property fmtid="{D5CDD505-2E9C-101B-9397-08002B2CF9AE}" pid="89" name="FSC#ARECFG@100.2000:Proj_Beschaffung_Bemerk">
    <vt:lpwstr/>
  </property>
  <property fmtid="{D5CDD505-2E9C-101B-9397-08002B2CF9AE}" pid="90" name="FSC#ARECFG@100.2000:Vert_Jahr_1">
    <vt:lpwstr>0</vt:lpwstr>
  </property>
  <property fmtid="{D5CDD505-2E9C-101B-9397-08002B2CF9AE}" pid="91" name="FSC#ARECFG@100.2000:Vert_Jahr_2">
    <vt:lpwstr>1</vt:lpwstr>
  </property>
  <property fmtid="{D5CDD505-2E9C-101B-9397-08002B2CF9AE}" pid="92" name="FSC#ARECFG@100.2000:Vert_Jahr_3">
    <vt:lpwstr>2</vt:lpwstr>
  </property>
  <property fmtid="{D5CDD505-2E9C-101B-9397-08002B2CF9AE}" pid="93" name="FSC#ARECFG@100.2000:Vert_Jahr_4">
    <vt:lpwstr>3</vt:lpwstr>
  </property>
  <property fmtid="{D5CDD505-2E9C-101B-9397-08002B2CF9AE}" pid="94" name="FSC#ARECFG@100.2000:Vert_Jahr_5">
    <vt:lpwstr>4</vt:lpwstr>
  </property>
  <property fmtid="{D5CDD505-2E9C-101B-9397-08002B2CF9AE}" pid="95" name="FSC#ARECFG@100.2000:Vert_Betrag_1">
    <vt:lpwstr/>
  </property>
  <property fmtid="{D5CDD505-2E9C-101B-9397-08002B2CF9AE}" pid="96" name="FSC#ARECFG@100.2000:Vert_Anteil_ARE_1">
    <vt:lpwstr/>
  </property>
  <property fmtid="{D5CDD505-2E9C-101B-9397-08002B2CF9AE}" pid="97" name="FSC#ARECFG@100.2000:Vert_Anteil_ARE_2">
    <vt:lpwstr/>
  </property>
  <property fmtid="{D5CDD505-2E9C-101B-9397-08002B2CF9AE}" pid="98" name="FSC#ARECFG@100.2000:Vert_Anteil_ARE_3">
    <vt:lpwstr/>
  </property>
  <property fmtid="{D5CDD505-2E9C-101B-9397-08002B2CF9AE}" pid="99" name="FSC#ARECFG@100.2000:Vert_Anteil_ARE_4">
    <vt:lpwstr/>
  </property>
  <property fmtid="{D5CDD505-2E9C-101B-9397-08002B2CF9AE}" pid="100" name="FSC#ARECFG@100.2000:Vert_Anteil_ARE_5">
    <vt:lpwstr/>
  </property>
  <property fmtid="{D5CDD505-2E9C-101B-9397-08002B2CF9AE}" pid="101" name="FSC#ARECFG@100.2000:Vert_Betrag_2">
    <vt:lpwstr/>
  </property>
  <property fmtid="{D5CDD505-2E9C-101B-9397-08002B2CF9AE}" pid="102" name="FSC#ARECFG@100.2000:Vert_Betrag_3">
    <vt:lpwstr/>
  </property>
  <property fmtid="{D5CDD505-2E9C-101B-9397-08002B2CF9AE}" pid="103" name="FSC#ARECFG@100.2000:Vert_Betrag_4">
    <vt:lpwstr/>
  </property>
  <property fmtid="{D5CDD505-2E9C-101B-9397-08002B2CF9AE}" pid="104" name="FSC#ARECFG@100.2000:Vert_Betrag_5">
    <vt:lpwstr/>
  </property>
  <property fmtid="{D5CDD505-2E9C-101B-9397-08002B2CF9AE}" pid="105" name="FSC#ARECFG@100.2000:Vert_Selbstaendig">
    <vt:lpwstr/>
  </property>
  <property fmtid="{D5CDD505-2E9C-101B-9397-08002B2CF9AE}" pid="106" name="FSC#ARECFG@100.2000:Vert_Total">
    <vt:lpwstr/>
  </property>
  <property fmtid="{D5CDD505-2E9C-101B-9397-08002B2CF9AE}" pid="107" name="FSC#ARECFG@100.2000:Proj_Genehmiger">
    <vt:lpwstr/>
  </property>
  <property fmtid="{D5CDD505-2E9C-101B-9397-08002B2CF9AE}" pid="108" name="FSC#ARECFG@100.2000:Vert_Genehmiger">
    <vt:lpwstr/>
  </property>
  <property fmtid="{D5CDD505-2E9C-101B-9397-08002B2CF9AE}" pid="109" name="FSC#HonorarAnsatzPro">
    <vt:lpwstr/>
  </property>
  <property fmtid="{D5CDD505-2E9C-101B-9397-08002B2CF9AE}" pid="110" name="FSC#HonorarAnsatz">
    <vt:lpwstr/>
  </property>
  <property fmtid="{D5CDD505-2E9C-101B-9397-08002B2CF9AE}" pid="111" name="FSC#MWST">
    <vt:lpwstr/>
  </property>
  <property fmtid="{D5CDD505-2E9C-101B-9397-08002B2CF9AE}" pid="112" name="FSC#UVEKCFG@15.1700:Function">
    <vt:lpwstr/>
  </property>
  <property fmtid="{D5CDD505-2E9C-101B-9397-08002B2CF9AE}" pid="113" name="FSC#UVEKCFG@15.1700:FileRespOrg">
    <vt:lpwstr>GEVER administration</vt:lpwstr>
  </property>
  <property fmtid="{D5CDD505-2E9C-101B-9397-08002B2CF9AE}" pid="114" name="FSC#UVEKCFG@15.1700:DefaultGroupFileResponsible">
    <vt:lpwstr/>
  </property>
  <property fmtid="{D5CDD505-2E9C-101B-9397-08002B2CF9AE}" pid="115" name="FSC#UVEKCFG@15.1700:FileRespFunction">
    <vt:lpwstr/>
  </property>
  <property fmtid="{D5CDD505-2E9C-101B-9397-08002B2CF9AE}" pid="116" name="FSC#UVEKCFG@15.1700:AssignedClassification">
    <vt:lpwstr/>
  </property>
  <property fmtid="{D5CDD505-2E9C-101B-9397-08002B2CF9AE}" pid="117" name="FSC#UVEKCFG@15.1700:AssignedClassificationCode">
    <vt:lpwstr/>
  </property>
  <property fmtid="{D5CDD505-2E9C-101B-9397-08002B2CF9AE}" pid="118" name="FSC#UVEKCFG@15.1700:FileResponsible">
    <vt:lpwstr/>
  </property>
  <property fmtid="{D5CDD505-2E9C-101B-9397-08002B2CF9AE}" pid="119" name="FSC#UVEKCFG@15.1700:FileResponsibleTel">
    <vt:lpwstr/>
  </property>
  <property fmtid="{D5CDD505-2E9C-101B-9397-08002B2CF9AE}" pid="120" name="FSC#UVEKCFG@15.1700:FileResponsibleEmail">
    <vt:lpwstr/>
  </property>
  <property fmtid="{D5CDD505-2E9C-101B-9397-08002B2CF9AE}" pid="121" name="FSC#UVEKCFG@15.1700:FileResponsibleFax">
    <vt:lpwstr/>
  </property>
  <property fmtid="{D5CDD505-2E9C-101B-9397-08002B2CF9AE}" pid="122" name="FSC#UVEKCFG@15.1700:FileResponsibleAddress">
    <vt:lpwstr/>
  </property>
  <property fmtid="{D5CDD505-2E9C-101B-9397-08002B2CF9AE}" pid="123" name="FSC#UVEKCFG@15.1700:FileResponsibleStreet">
    <vt:lpwstr/>
  </property>
  <property fmtid="{D5CDD505-2E9C-101B-9397-08002B2CF9AE}" pid="124" name="FSC#UVEKCFG@15.1700:FileResponsiblezipcode">
    <vt:lpwstr/>
  </property>
  <property fmtid="{D5CDD505-2E9C-101B-9397-08002B2CF9AE}" pid="125" name="FSC#UVEKCFG@15.1700:FileResponsiblecity">
    <vt:lpwstr/>
  </property>
  <property fmtid="{D5CDD505-2E9C-101B-9397-08002B2CF9AE}" pid="126" name="FSC#UVEKCFG@15.1700:FileResponsibleAbbreviation">
    <vt:lpwstr/>
  </property>
  <property fmtid="{D5CDD505-2E9C-101B-9397-08002B2CF9AE}" pid="127" name="FSC#UVEKCFG@15.1700:FileRespOrgHome">
    <vt:lpwstr>Worblentalstrasse 66, 3063 Ittigen</vt:lpwstr>
  </property>
  <property fmtid="{D5CDD505-2E9C-101B-9397-08002B2CF9AE}" pid="128" name="FSC#UVEKCFG@15.1700:CurrUserAbbreviation">
    <vt:lpwstr>MLZ</vt:lpwstr>
  </property>
  <property fmtid="{D5CDD505-2E9C-101B-9397-08002B2CF9AE}" pid="129" name="FSC#UVEKCFG@15.1700:CategoryReference">
    <vt:lpwstr>336.2-00</vt:lpwstr>
  </property>
  <property fmtid="{D5CDD505-2E9C-101B-9397-08002B2CF9AE}" pid="130" name="FSC#UVEKCFG@15.1700:cooAddress">
    <vt:lpwstr>COO.2093.100.5.791031</vt:lpwstr>
  </property>
  <property fmtid="{D5CDD505-2E9C-101B-9397-08002B2CF9AE}" pid="131" name="FSC#UVEKCFG@15.1700:sleeveFileReference">
    <vt:lpwstr/>
  </property>
  <property fmtid="{D5CDD505-2E9C-101B-9397-08002B2CF9AE}" pid="132" name="FSC#UVEKCFG@15.1700:BureauName">
    <vt:lpwstr/>
  </property>
  <property fmtid="{D5CDD505-2E9C-101B-9397-08002B2CF9AE}" pid="133" name="FSC#UVEKCFG@15.1700:BureauShortName">
    <vt:lpwstr/>
  </property>
  <property fmtid="{D5CDD505-2E9C-101B-9397-08002B2CF9AE}" pid="134" name="FSC#UVEKCFG@15.1700:BureauWebsite">
    <vt:lpwstr/>
  </property>
  <property fmtid="{D5CDD505-2E9C-101B-9397-08002B2CF9AE}" pid="135" name="FSC#UVEKCFG@15.1700:SubFileTitle">
    <vt:lpwstr>Cours RMS_3.11.17_Bases pour l'aménagement du territoire Présentation ARE</vt:lpwstr>
  </property>
  <property fmtid="{D5CDD505-2E9C-101B-9397-08002B2CF9AE}" pid="136" name="FSC#UVEKCFG@15.1700:ForeignNumber">
    <vt:lpwstr/>
  </property>
  <property fmtid="{D5CDD505-2E9C-101B-9397-08002B2CF9AE}" pid="137" name="FSC#UVEKCFG@15.1700:Amtstitel">
    <vt:lpwstr/>
  </property>
  <property fmtid="{D5CDD505-2E9C-101B-9397-08002B2CF9AE}" pid="138" name="FSC#UVEKCFG@15.1700:ZusendungAm">
    <vt:lpwstr/>
  </property>
  <property fmtid="{D5CDD505-2E9C-101B-9397-08002B2CF9AE}" pid="139" name="FSC#UVEKCFG@15.1700:SignerLeft">
    <vt:lpwstr/>
  </property>
  <property fmtid="{D5CDD505-2E9C-101B-9397-08002B2CF9AE}" pid="140" name="FSC#UVEKCFG@15.1700:SignerRight">
    <vt:lpwstr/>
  </property>
  <property fmtid="{D5CDD505-2E9C-101B-9397-08002B2CF9AE}" pid="141" name="FSC#UVEKCFG@15.1700:SignerLeftJobTitle">
    <vt:lpwstr/>
  </property>
  <property fmtid="{D5CDD505-2E9C-101B-9397-08002B2CF9AE}" pid="142" name="FSC#UVEKCFG@15.1700:SignerRightJobTitle">
    <vt:lpwstr/>
  </property>
  <property fmtid="{D5CDD505-2E9C-101B-9397-08002B2CF9AE}" pid="143" name="FSC#UVEKCFG@15.1700:SignerLeftFunction">
    <vt:lpwstr/>
  </property>
  <property fmtid="{D5CDD505-2E9C-101B-9397-08002B2CF9AE}" pid="144" name="FSC#UVEKCFG@15.1700:SignerRightFunction">
    <vt:lpwstr/>
  </property>
  <property fmtid="{D5CDD505-2E9C-101B-9397-08002B2CF9AE}" pid="145" name="FSC#UVEKCFG@15.1700:SignerLeftUserRoleGroup">
    <vt:lpwstr/>
  </property>
  <property fmtid="{D5CDD505-2E9C-101B-9397-08002B2CF9AE}" pid="146" name="FSC#UVEKCFG@15.1700:SignerRightUserRoleGroup">
    <vt:lpwstr/>
  </property>
  <property fmtid="{D5CDD505-2E9C-101B-9397-08002B2CF9AE}" pid="147" name="FSC#UVEKCFG@15.1700:DocumentNumber">
    <vt:lpwstr>2017-10-25-0086</vt:lpwstr>
  </property>
  <property fmtid="{D5CDD505-2E9C-101B-9397-08002B2CF9AE}" pid="148" name="FSC#UVEKCFG@15.1700:AssignmentNumber">
    <vt:lpwstr/>
  </property>
  <property fmtid="{D5CDD505-2E9C-101B-9397-08002B2CF9AE}" pid="149" name="FSC#UVEKCFG@15.1700:EM_Personal">
    <vt:lpwstr/>
  </property>
  <property fmtid="{D5CDD505-2E9C-101B-9397-08002B2CF9AE}" pid="150" name="FSC#UVEKCFG@15.1700:EM_Geschlecht">
    <vt:lpwstr/>
  </property>
  <property fmtid="{D5CDD505-2E9C-101B-9397-08002B2CF9AE}" pid="151" name="FSC#UVEKCFG@15.1700:EM_GebDatum">
    <vt:lpwstr/>
  </property>
  <property fmtid="{D5CDD505-2E9C-101B-9397-08002B2CF9AE}" pid="152" name="FSC#UVEKCFG@15.1700:EM_Funktion">
    <vt:lpwstr/>
  </property>
  <property fmtid="{D5CDD505-2E9C-101B-9397-08002B2CF9AE}" pid="153" name="FSC#UVEKCFG@15.1700:EM_Beruf">
    <vt:lpwstr/>
  </property>
  <property fmtid="{D5CDD505-2E9C-101B-9397-08002B2CF9AE}" pid="154" name="FSC#UVEKCFG@15.1700:EM_SVNR">
    <vt:lpwstr/>
  </property>
  <property fmtid="{D5CDD505-2E9C-101B-9397-08002B2CF9AE}" pid="155" name="FSC#UVEKCFG@15.1700:EM_Familienstand">
    <vt:lpwstr/>
  </property>
  <property fmtid="{D5CDD505-2E9C-101B-9397-08002B2CF9AE}" pid="156" name="FSC#UVEKCFG@15.1700:EM_Muttersprache">
    <vt:lpwstr/>
  </property>
  <property fmtid="{D5CDD505-2E9C-101B-9397-08002B2CF9AE}" pid="157" name="FSC#UVEKCFG@15.1700:EM_Geboren_in">
    <vt:lpwstr/>
  </property>
  <property fmtid="{D5CDD505-2E9C-101B-9397-08002B2CF9AE}" pid="158" name="FSC#UVEKCFG@15.1700:EM_Briefanrede">
    <vt:lpwstr/>
  </property>
  <property fmtid="{D5CDD505-2E9C-101B-9397-08002B2CF9AE}" pid="159" name="FSC#UVEKCFG@15.1700:EM_Kommunikationssprache">
    <vt:lpwstr/>
  </property>
  <property fmtid="{D5CDD505-2E9C-101B-9397-08002B2CF9AE}" pid="160" name="FSC#UVEKCFG@15.1700:EM_Webseite">
    <vt:lpwstr/>
  </property>
  <property fmtid="{D5CDD505-2E9C-101B-9397-08002B2CF9AE}" pid="161" name="FSC#UVEKCFG@15.1700:EM_TelNr_Business">
    <vt:lpwstr/>
  </property>
  <property fmtid="{D5CDD505-2E9C-101B-9397-08002B2CF9AE}" pid="162" name="FSC#UVEKCFG@15.1700:EM_TelNr_Private">
    <vt:lpwstr/>
  </property>
  <property fmtid="{D5CDD505-2E9C-101B-9397-08002B2CF9AE}" pid="163" name="FSC#UVEKCFG@15.1700:EM_TelNr_Mobile">
    <vt:lpwstr/>
  </property>
  <property fmtid="{D5CDD505-2E9C-101B-9397-08002B2CF9AE}" pid="164" name="FSC#UVEKCFG@15.1700:EM_TelNr_Other">
    <vt:lpwstr/>
  </property>
  <property fmtid="{D5CDD505-2E9C-101B-9397-08002B2CF9AE}" pid="165" name="FSC#UVEKCFG@15.1700:EM_EMail1">
    <vt:lpwstr/>
  </property>
  <property fmtid="{D5CDD505-2E9C-101B-9397-08002B2CF9AE}" pid="166" name="FSC#UVEKCFG@15.1700:EM_EMail2">
    <vt:lpwstr/>
  </property>
  <property fmtid="{D5CDD505-2E9C-101B-9397-08002B2CF9AE}" pid="167" name="FSC#UVEKCFG@15.1700:EM_EMail3">
    <vt:lpwstr/>
  </property>
  <property fmtid="{D5CDD505-2E9C-101B-9397-08002B2CF9AE}" pid="168" name="FSC#UVEKCFG@15.1700:EM_Name">
    <vt:lpwstr/>
  </property>
  <property fmtid="{D5CDD505-2E9C-101B-9397-08002B2CF9AE}" pid="169" name="FSC#UVEKCFG@15.1700:EM_UID">
    <vt:lpwstr/>
  </property>
  <property fmtid="{D5CDD505-2E9C-101B-9397-08002B2CF9AE}" pid="170" name="FSC#UVEKCFG@15.1700:EM_Rechtsform">
    <vt:lpwstr/>
  </property>
  <property fmtid="{D5CDD505-2E9C-101B-9397-08002B2CF9AE}" pid="171" name="FSC#UVEKCFG@15.1700:EM_Klassifizierung">
    <vt:lpwstr/>
  </property>
  <property fmtid="{D5CDD505-2E9C-101B-9397-08002B2CF9AE}" pid="172" name="FSC#UVEKCFG@15.1700:EM_Gruendungsjahr">
    <vt:lpwstr/>
  </property>
  <property fmtid="{D5CDD505-2E9C-101B-9397-08002B2CF9AE}" pid="173" name="FSC#UVEKCFG@15.1700:EM_Versandart">
    <vt:lpwstr>Courrier B</vt:lpwstr>
  </property>
  <property fmtid="{D5CDD505-2E9C-101B-9397-08002B2CF9AE}" pid="174" name="FSC#UVEKCFG@15.1700:EM_Versandvermek">
    <vt:lpwstr/>
  </property>
  <property fmtid="{D5CDD505-2E9C-101B-9397-08002B2CF9AE}" pid="175" name="FSC#UVEKCFG@15.1700:EM_Anrede">
    <vt:lpwstr/>
  </property>
  <property fmtid="{D5CDD505-2E9C-101B-9397-08002B2CF9AE}" pid="176" name="FSC#UVEKCFG@15.1700:EM_Titel">
    <vt:lpwstr/>
  </property>
  <property fmtid="{D5CDD505-2E9C-101B-9397-08002B2CF9AE}" pid="177" name="FSC#UVEKCFG@15.1700:EM_Nachgestellter_Titel">
    <vt:lpwstr/>
  </property>
  <property fmtid="{D5CDD505-2E9C-101B-9397-08002B2CF9AE}" pid="178" name="FSC#UVEKCFG@15.1700:EM_Vorname">
    <vt:lpwstr/>
  </property>
  <property fmtid="{D5CDD505-2E9C-101B-9397-08002B2CF9AE}" pid="179" name="FSC#UVEKCFG@15.1700:EM_Nachname">
    <vt:lpwstr/>
  </property>
  <property fmtid="{D5CDD505-2E9C-101B-9397-08002B2CF9AE}" pid="180" name="FSC#UVEKCFG@15.1700:EM_Kurzbezeichnung">
    <vt:lpwstr/>
  </property>
  <property fmtid="{D5CDD505-2E9C-101B-9397-08002B2CF9AE}" pid="181" name="FSC#UVEKCFG@15.1700:EM_Organisations_Zeile_1">
    <vt:lpwstr/>
  </property>
  <property fmtid="{D5CDD505-2E9C-101B-9397-08002B2CF9AE}" pid="182" name="FSC#UVEKCFG@15.1700:EM_Organisations_Zeile_2">
    <vt:lpwstr/>
  </property>
  <property fmtid="{D5CDD505-2E9C-101B-9397-08002B2CF9AE}" pid="183" name="FSC#UVEKCFG@15.1700:EM_Organisations_Zeile_3">
    <vt:lpwstr/>
  </property>
  <property fmtid="{D5CDD505-2E9C-101B-9397-08002B2CF9AE}" pid="184" name="FSC#UVEKCFG@15.1700:EM_Strasse">
    <vt:lpwstr/>
  </property>
  <property fmtid="{D5CDD505-2E9C-101B-9397-08002B2CF9AE}" pid="185" name="FSC#UVEKCFG@15.1700:EM_Hausnummer">
    <vt:lpwstr/>
  </property>
  <property fmtid="{D5CDD505-2E9C-101B-9397-08002B2CF9AE}" pid="186" name="FSC#UVEKCFG@15.1700:EM_Strasse2">
    <vt:lpwstr/>
  </property>
  <property fmtid="{D5CDD505-2E9C-101B-9397-08002B2CF9AE}" pid="187" name="FSC#UVEKCFG@15.1700:EM_Hausnummer_Zusatz">
    <vt:lpwstr/>
  </property>
  <property fmtid="{D5CDD505-2E9C-101B-9397-08002B2CF9AE}" pid="188" name="FSC#UVEKCFG@15.1700:EM_Postfach">
    <vt:lpwstr/>
  </property>
  <property fmtid="{D5CDD505-2E9C-101B-9397-08002B2CF9AE}" pid="189" name="FSC#UVEKCFG@15.1700:EM_PLZ">
    <vt:lpwstr/>
  </property>
  <property fmtid="{D5CDD505-2E9C-101B-9397-08002B2CF9AE}" pid="190" name="FSC#UVEKCFG@15.1700:EM_Ort">
    <vt:lpwstr/>
  </property>
  <property fmtid="{D5CDD505-2E9C-101B-9397-08002B2CF9AE}" pid="191" name="FSC#UVEKCFG@15.1700:EM_Land">
    <vt:lpwstr/>
  </property>
  <property fmtid="{D5CDD505-2E9C-101B-9397-08002B2CF9AE}" pid="192" name="FSC#UVEKCFG@15.1700:EM_E_Mail_Adresse">
    <vt:lpwstr/>
  </property>
  <property fmtid="{D5CDD505-2E9C-101B-9397-08002B2CF9AE}" pid="193" name="FSC#UVEKCFG@15.1700:EM_Funktionsbezeichnung">
    <vt:lpwstr/>
  </property>
  <property fmtid="{D5CDD505-2E9C-101B-9397-08002B2CF9AE}" pid="194" name="FSC#UVEKCFG@15.1700:EM_Serienbrieffeld_1">
    <vt:lpwstr/>
  </property>
  <property fmtid="{D5CDD505-2E9C-101B-9397-08002B2CF9AE}" pid="195" name="FSC#UVEKCFG@15.1700:EM_Serienbrieffeld_2">
    <vt:lpwstr/>
  </property>
  <property fmtid="{D5CDD505-2E9C-101B-9397-08002B2CF9AE}" pid="196" name="FSC#UVEKCFG@15.1700:EM_Serienbrieffeld_3">
    <vt:lpwstr/>
  </property>
  <property fmtid="{D5CDD505-2E9C-101B-9397-08002B2CF9AE}" pid="197" name="FSC#UVEKCFG@15.1700:EM_Serienbrieffeld_4">
    <vt:lpwstr/>
  </property>
  <property fmtid="{D5CDD505-2E9C-101B-9397-08002B2CF9AE}" pid="198" name="FSC#UVEKCFG@15.1700:EM_Serienbrieffeld_5">
    <vt:lpwstr/>
  </property>
  <property fmtid="{D5CDD505-2E9C-101B-9397-08002B2CF9AE}" pid="199" name="FSC#UVEKCFG@15.1700:EM_Addresse_CH">
    <vt:lpwstr/>
  </property>
  <property fmtid="{D5CDD505-2E9C-101B-9397-08002B2CF9AE}" pid="200" name="FSC#UVEKCFG@15.1700:EM_Addresse_EU">
    <vt:lpwstr/>
  </property>
  <property fmtid="{D5CDD505-2E9C-101B-9397-08002B2CF9AE}" pid="201" name="FSC#UVEKCFG@15.1700:EM_Addresse_UK">
    <vt:lpwstr/>
  </property>
  <property fmtid="{D5CDD505-2E9C-101B-9397-08002B2CF9AE}" pid="202" name="FSC#UVEKCFG@15.1700:EM_Addresse_US">
    <vt:lpwstr/>
  </property>
  <property fmtid="{D5CDD505-2E9C-101B-9397-08002B2CF9AE}" pid="203" name="FSC#COOELAK@1.1001:CurrentUserRolePos">
    <vt:lpwstr>Collaborateur, -trice spécialisé(e)</vt:lpwstr>
  </property>
  <property fmtid="{D5CDD505-2E9C-101B-9397-08002B2CF9AE}" pid="204" name="FSC#COOELAK@1.1001:CurrentUserEmail">
    <vt:lpwstr>marie-laure.zurbriggen@are.admin.ch</vt:lpwstr>
  </property>
  <property fmtid="{D5CDD505-2E9C-101B-9397-08002B2CF9AE}" pid="205" name="FSC#ATSTATECFG@1.1001:Office">
    <vt:lpwstr/>
  </property>
  <property fmtid="{D5CDD505-2E9C-101B-9397-08002B2CF9AE}" pid="206" name="FSC#ATSTATECFG@1.1001:Agent">
    <vt:lpwstr/>
  </property>
  <property fmtid="{D5CDD505-2E9C-101B-9397-08002B2CF9AE}" pid="207" name="FSC#ATSTATECFG@1.1001:AgentPhone">
    <vt:lpwstr/>
  </property>
  <property fmtid="{D5CDD505-2E9C-101B-9397-08002B2CF9AE}" pid="208" name="FSC#ATSTATECFG@1.1001:DepartmentFax">
    <vt:lpwstr>+ 41  58 463 18 86</vt:lpwstr>
  </property>
  <property fmtid="{D5CDD505-2E9C-101B-9397-08002B2CF9AE}" pid="209" name="FSC#ATSTATECFG@1.1001:DepartmentEmail">
    <vt:lpwstr>info@are.admin.ch</vt:lpwstr>
  </property>
  <property fmtid="{D5CDD505-2E9C-101B-9397-08002B2CF9AE}" pid="210" name="FSC#ATSTATECFG@1.1001:SubfileDate">
    <vt:lpwstr/>
  </property>
  <property fmtid="{D5CDD505-2E9C-101B-9397-08002B2CF9AE}" pid="211" name="FSC#ATSTATECFG@1.1001:SubfileSubject">
    <vt:lpwstr>Cours RMS_3.11.17_Bases pour l'aménagement du territoire Présentation ARE</vt:lpwstr>
  </property>
  <property fmtid="{D5CDD505-2E9C-101B-9397-08002B2CF9AE}" pid="212" name="FSC#ATSTATECFG@1.1001:DepartmentZipCode">
    <vt:lpwstr>3063</vt:lpwstr>
  </property>
  <property fmtid="{D5CDD505-2E9C-101B-9397-08002B2CF9AE}" pid="213" name="FSC#ATSTATECFG@1.1001:DepartmentCountry">
    <vt:lpwstr/>
  </property>
  <property fmtid="{D5CDD505-2E9C-101B-9397-08002B2CF9AE}" pid="214" name="FSC#ATSTATECFG@1.1001:DepartmentCity">
    <vt:lpwstr>Ittigen</vt:lpwstr>
  </property>
  <property fmtid="{D5CDD505-2E9C-101B-9397-08002B2CF9AE}" pid="215" name="FSC#ATSTATECFG@1.1001:DepartmentStreet">
    <vt:lpwstr>Worblentalstrasse 66</vt:lpwstr>
  </property>
  <property fmtid="{D5CDD505-2E9C-101B-9397-08002B2CF9AE}" pid="216" name="FSC#ATSTATECFG@1.1001:DepartmentDVR">
    <vt:lpwstr/>
  </property>
  <property fmtid="{D5CDD505-2E9C-101B-9397-08002B2CF9AE}" pid="217" name="FSC#ATSTATECFG@1.1001:DepartmentUID">
    <vt:lpwstr/>
  </property>
  <property fmtid="{D5CDD505-2E9C-101B-9397-08002B2CF9AE}" pid="218" name="FSC#ATSTATECFG@1.1001:SubfileReference">
    <vt:lpwstr>336.2-00-/00019/00019</vt:lpwstr>
  </property>
  <property fmtid="{D5CDD505-2E9C-101B-9397-08002B2CF9AE}" pid="219" name="FSC#ATSTATECFG@1.1001:Clause">
    <vt:lpwstr/>
  </property>
  <property fmtid="{D5CDD505-2E9C-101B-9397-08002B2CF9AE}" pid="220" name="FSC#ATSTATECFG@1.1001:ApprovedSignature">
    <vt:lpwstr/>
  </property>
  <property fmtid="{D5CDD505-2E9C-101B-9397-08002B2CF9AE}" pid="221" name="FSC#ATSTATECFG@1.1001:BankAccount">
    <vt:lpwstr/>
  </property>
  <property fmtid="{D5CDD505-2E9C-101B-9397-08002B2CF9AE}" pid="222" name="FSC#ATSTATECFG@1.1001:BankAccountOwner">
    <vt:lpwstr/>
  </property>
  <property fmtid="{D5CDD505-2E9C-101B-9397-08002B2CF9AE}" pid="223" name="FSC#ATSTATECFG@1.1001:BankInstitute">
    <vt:lpwstr/>
  </property>
  <property fmtid="{D5CDD505-2E9C-101B-9397-08002B2CF9AE}" pid="224" name="FSC#ATSTATECFG@1.1001:BankAccountID">
    <vt:lpwstr/>
  </property>
  <property fmtid="{D5CDD505-2E9C-101B-9397-08002B2CF9AE}" pid="225" name="FSC#ATSTATECFG@1.1001:BankAccountIBAN">
    <vt:lpwstr/>
  </property>
  <property fmtid="{D5CDD505-2E9C-101B-9397-08002B2CF9AE}" pid="226" name="FSC#ATSTATECFG@1.1001:BankAccountBIC">
    <vt:lpwstr/>
  </property>
  <property fmtid="{D5CDD505-2E9C-101B-9397-08002B2CF9AE}" pid="227" name="FSC#ATSTATECFG@1.1001:BankName">
    <vt:lpwstr/>
  </property>
  <property fmtid="{D5CDD505-2E9C-101B-9397-08002B2CF9AE}" pid="228" name="FSC#FSCFOLIO@1.1001:docpropproject">
    <vt:lpwstr/>
  </property>
  <property fmtid="{D5CDD505-2E9C-101B-9397-08002B2CF9AE}" pid="229" name="FSC#UVEKCFG@15.1700:EM_TelNr_Fax">
    <vt:lpwstr/>
  </property>
  <property fmtid="{D5CDD505-2E9C-101B-9397-08002B2CF9AE}" pid="230" name="FSC#UVEKCFG@15.1700:EM_Address">
    <vt:lpwstr/>
  </property>
  <property fmtid="{D5CDD505-2E9C-101B-9397-08002B2CF9AE}" pid="231" name="FSC#UVEKCFG@15.1700:Abs_Nachname">
    <vt:lpwstr/>
  </property>
  <property fmtid="{D5CDD505-2E9C-101B-9397-08002B2CF9AE}" pid="232" name="FSC#UVEKCFG@15.1700:Abs_Vorname">
    <vt:lpwstr/>
  </property>
  <property fmtid="{D5CDD505-2E9C-101B-9397-08002B2CF9AE}" pid="233" name="FSC#UVEKCFG@15.1700:Abs_Zeichen">
    <vt:lpwstr/>
  </property>
  <property fmtid="{D5CDD505-2E9C-101B-9397-08002B2CF9AE}" pid="234" name="FSC#UVEKCFG@15.1700:Anrede">
    <vt:lpwstr/>
  </property>
  <property fmtid="{D5CDD505-2E9C-101B-9397-08002B2CF9AE}" pid="235" name="FSC#UVEKCFG@15.1700:EM_Versandartspez">
    <vt:lpwstr/>
  </property>
  <property fmtid="{D5CDD505-2E9C-101B-9397-08002B2CF9AE}" pid="236" name="FSC#UVEKCFG@15.1700:Briefdatum">
    <vt:lpwstr>26.10.2017</vt:lpwstr>
  </property>
  <property fmtid="{D5CDD505-2E9C-101B-9397-08002B2CF9AE}" pid="237" name="FSC#UVEKCFG@15.1700:Empf_Zeichen">
    <vt:lpwstr/>
  </property>
  <property fmtid="{D5CDD505-2E9C-101B-9397-08002B2CF9AE}" pid="238" name="FSC#UVEKCFG@15.1700:FilialePLZ">
    <vt:lpwstr/>
  </property>
  <property fmtid="{D5CDD505-2E9C-101B-9397-08002B2CF9AE}" pid="239" name="FSC#UVEKCFG@15.1700:Gegenstand">
    <vt:lpwstr>Cours RMS_3.11.17_Bases pour l'aménagement du territoire Présentation ARE</vt:lpwstr>
  </property>
  <property fmtid="{D5CDD505-2E9C-101B-9397-08002B2CF9AE}" pid="240" name="FSC#UVEKCFG@15.1700:Nummer">
    <vt:lpwstr>2017-10-25-0086</vt:lpwstr>
  </property>
  <property fmtid="{D5CDD505-2E9C-101B-9397-08002B2CF9AE}" pid="241" name="FSC#UVEKCFG@15.1700:Unterschrift_Nachname">
    <vt:lpwstr/>
  </property>
  <property fmtid="{D5CDD505-2E9C-101B-9397-08002B2CF9AE}" pid="242" name="FSC#UVEKCFG@15.1700:Unterschrift_Vorname">
    <vt:lpwstr/>
  </property>
</Properties>
</file>