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 id="2147483743" r:id="rId3"/>
    <p:sldMasterId id="2147483731" r:id="rId4"/>
    <p:sldMasterId id="2147483719" r:id="rId5"/>
    <p:sldMasterId id="2147483707" r:id="rId6"/>
    <p:sldMasterId id="2147483695" r:id="rId7"/>
    <p:sldMasterId id="2147483683" r:id="rId8"/>
    <p:sldMasterId id="2147483670" r:id="rId9"/>
  </p:sldMasterIdLst>
  <p:notesMasterIdLst>
    <p:notesMasterId r:id="rId37"/>
  </p:notesMasterIdLst>
  <p:handoutMasterIdLst>
    <p:handoutMasterId r:id="rId38"/>
  </p:handoutMasterIdLst>
  <p:sldIdLst>
    <p:sldId id="256" r:id="rId10"/>
    <p:sldId id="277" r:id="rId11"/>
    <p:sldId id="258" r:id="rId12"/>
    <p:sldId id="296" r:id="rId13"/>
    <p:sldId id="299" r:id="rId14"/>
    <p:sldId id="300" r:id="rId15"/>
    <p:sldId id="291" r:id="rId16"/>
    <p:sldId id="271" r:id="rId17"/>
    <p:sldId id="263" r:id="rId18"/>
    <p:sldId id="295" r:id="rId19"/>
    <p:sldId id="293" r:id="rId20"/>
    <p:sldId id="294" r:id="rId21"/>
    <p:sldId id="297" r:id="rId22"/>
    <p:sldId id="298" r:id="rId23"/>
    <p:sldId id="278" r:id="rId24"/>
    <p:sldId id="280" r:id="rId25"/>
    <p:sldId id="281" r:id="rId26"/>
    <p:sldId id="287" r:id="rId27"/>
    <p:sldId id="288" r:id="rId28"/>
    <p:sldId id="301" r:id="rId29"/>
    <p:sldId id="308" r:id="rId30"/>
    <p:sldId id="309" r:id="rId31"/>
    <p:sldId id="304" r:id="rId32"/>
    <p:sldId id="306" r:id="rId33"/>
    <p:sldId id="307" r:id="rId34"/>
    <p:sldId id="305" r:id="rId35"/>
    <p:sldId id="289" r:id="rId36"/>
  </p:sldIdLst>
  <p:sldSz cx="9144000" cy="6858000" type="screen4x3"/>
  <p:notesSz cx="6669088" cy="97758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1">
          <p15:clr>
            <a:srgbClr val="A4A3A4"/>
          </p15:clr>
        </p15:guide>
        <p15:guide id="2" orient="horz" pos="3644">
          <p15:clr>
            <a:srgbClr val="A4A3A4"/>
          </p15:clr>
        </p15:guide>
        <p15:guide id="3" orient="horz" pos="4020">
          <p15:clr>
            <a:srgbClr val="A4A3A4"/>
          </p15:clr>
        </p15:guide>
        <p15:guide id="4" pos="571">
          <p15:clr>
            <a:srgbClr val="A4A3A4"/>
          </p15:clr>
        </p15:guide>
        <p15:guide id="5" pos="519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tz Patrick BAV" initials="LPB" lastIdx="1" clrIdx="0">
    <p:extLst>
      <p:ext uri="{19B8F6BF-5375-455C-9EA6-DF929625EA0E}">
        <p15:presenceInfo xmlns:p15="http://schemas.microsoft.com/office/powerpoint/2012/main" userId="Lutz Patrick BAV" providerId="None"/>
      </p:ext>
    </p:extLst>
  </p:cmAuthor>
  <p:cmAuthor id="2" name="Sarott Franziska BAV" initials="SFB" lastIdx="2" clrIdx="1">
    <p:extLst>
      <p:ext uri="{19B8F6BF-5375-455C-9EA6-DF929625EA0E}">
        <p15:presenceInfo xmlns:p15="http://schemas.microsoft.com/office/powerpoint/2012/main" userId="Sarott Franziska BAV" providerId="None"/>
      </p:ext>
    </p:extLst>
  </p:cmAuthor>
  <p:cmAuthor id="3" name="Vialle Magdeleine BAV" initials="VMB" lastIdx="8" clrIdx="2">
    <p:extLst>
      <p:ext uri="{19B8F6BF-5375-455C-9EA6-DF929625EA0E}">
        <p15:presenceInfo xmlns:p15="http://schemas.microsoft.com/office/powerpoint/2012/main" userId="Vialle Magdeleine BAV" providerId="None"/>
      </p:ext>
    </p:extLst>
  </p:cmAuthor>
  <p:cmAuthor id="4" name="Bresson Sylvia BAV" initials="BSB" lastIdx="1" clrIdx="3">
    <p:extLst>
      <p:ext uri="{19B8F6BF-5375-455C-9EA6-DF929625EA0E}">
        <p15:presenceInfo xmlns:p15="http://schemas.microsoft.com/office/powerpoint/2012/main" userId="Bresson Sylvia BA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3639" autoAdjust="0"/>
  </p:normalViewPr>
  <p:slideViewPr>
    <p:cSldViewPr showGuides="1">
      <p:cViewPr varScale="1">
        <p:scale>
          <a:sx n="86" d="100"/>
          <a:sy n="86" d="100"/>
        </p:scale>
        <p:origin x="691" y="62"/>
      </p:cViewPr>
      <p:guideLst>
        <p:guide orient="horz" pos="1421"/>
        <p:guide orient="horz" pos="3644"/>
        <p:guide orient="horz" pos="4020"/>
        <p:guide pos="571"/>
        <p:guide pos="519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slideMaster" Target="slideMasters/slideMaster2.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6.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2889938" cy="488791"/>
          </a:xfrm>
          <a:prstGeom prst="rect">
            <a:avLst/>
          </a:prstGeom>
        </p:spPr>
        <p:txBody>
          <a:bodyPr vert="horz" lIns="89776" tIns="44888" rIns="89776" bIns="44888" rtlCol="0"/>
          <a:lstStyle>
            <a:lvl1pPr algn="l">
              <a:defRPr sz="1200"/>
            </a:lvl1pPr>
          </a:lstStyle>
          <a:p>
            <a:endParaRPr lang="de-DE" dirty="0"/>
          </a:p>
        </p:txBody>
      </p:sp>
      <p:sp>
        <p:nvSpPr>
          <p:cNvPr id="3" name="Datumsplatzhalter 2"/>
          <p:cNvSpPr>
            <a:spLocks noGrp="1"/>
          </p:cNvSpPr>
          <p:nvPr>
            <p:ph type="dt" sz="quarter" idx="1"/>
          </p:nvPr>
        </p:nvSpPr>
        <p:spPr>
          <a:xfrm>
            <a:off x="3777607" y="1"/>
            <a:ext cx="2889938" cy="488791"/>
          </a:xfrm>
          <a:prstGeom prst="rect">
            <a:avLst/>
          </a:prstGeom>
        </p:spPr>
        <p:txBody>
          <a:bodyPr vert="horz" lIns="89776" tIns="44888" rIns="89776" bIns="44888" rtlCol="0"/>
          <a:lstStyle>
            <a:lvl1pPr algn="r">
              <a:defRPr sz="1200"/>
            </a:lvl1pPr>
          </a:lstStyle>
          <a:p>
            <a:fld id="{225C4EF9-6B2F-6946-B23B-D4E4B1CB19BF}" type="datetimeFigureOut">
              <a:rPr lang="de-DE" smtClean="0"/>
              <a:pPr/>
              <a:t>30.10.2017</a:t>
            </a:fld>
            <a:endParaRPr lang="de-DE" dirty="0"/>
          </a:p>
        </p:txBody>
      </p:sp>
      <p:sp>
        <p:nvSpPr>
          <p:cNvPr id="4" name="Fußzeilenplatzhalter 3"/>
          <p:cNvSpPr>
            <a:spLocks noGrp="1"/>
          </p:cNvSpPr>
          <p:nvPr>
            <p:ph type="ftr" sz="quarter" idx="2"/>
          </p:nvPr>
        </p:nvSpPr>
        <p:spPr>
          <a:xfrm>
            <a:off x="1" y="9285338"/>
            <a:ext cx="2889938" cy="488791"/>
          </a:xfrm>
          <a:prstGeom prst="rect">
            <a:avLst/>
          </a:prstGeom>
        </p:spPr>
        <p:txBody>
          <a:bodyPr vert="horz" lIns="89776" tIns="44888" rIns="89776" bIns="44888" rtlCol="0" anchor="b"/>
          <a:lstStyle>
            <a:lvl1pPr algn="l">
              <a:defRPr sz="1200"/>
            </a:lvl1pPr>
          </a:lstStyle>
          <a:p>
            <a:endParaRPr lang="de-DE" dirty="0"/>
          </a:p>
        </p:txBody>
      </p:sp>
      <p:sp>
        <p:nvSpPr>
          <p:cNvPr id="5" name="Foliennummernplatzhalter 4"/>
          <p:cNvSpPr>
            <a:spLocks noGrp="1"/>
          </p:cNvSpPr>
          <p:nvPr>
            <p:ph type="sldNum" sz="quarter" idx="3"/>
          </p:nvPr>
        </p:nvSpPr>
        <p:spPr>
          <a:xfrm>
            <a:off x="3777607" y="9285338"/>
            <a:ext cx="2889938" cy="488791"/>
          </a:xfrm>
          <a:prstGeom prst="rect">
            <a:avLst/>
          </a:prstGeom>
        </p:spPr>
        <p:txBody>
          <a:bodyPr vert="horz" lIns="89776" tIns="44888" rIns="89776" bIns="44888" rtlCol="0" anchor="b"/>
          <a:lstStyle>
            <a:lvl1pPr algn="r">
              <a:defRPr sz="1200"/>
            </a:lvl1pPr>
          </a:lstStyle>
          <a:p>
            <a:fld id="{EE43843E-3B27-8B46-9008-81B6FC3CBBEB}" type="slidenum">
              <a:rPr lang="de-DE" smtClean="0"/>
              <a:pPr/>
              <a:t>‹N°›</a:t>
            </a:fld>
            <a:endParaRPr lang="de-DE" dirty="0"/>
          </a:p>
        </p:txBody>
      </p:sp>
    </p:spTree>
    <p:extLst>
      <p:ext uri="{BB962C8B-B14F-4D97-AF65-F5344CB8AC3E}">
        <p14:creationId xmlns:p14="http://schemas.microsoft.com/office/powerpoint/2010/main" val="33577877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889938" cy="488791"/>
          </a:xfrm>
          <a:prstGeom prst="rect">
            <a:avLst/>
          </a:prstGeom>
        </p:spPr>
        <p:txBody>
          <a:bodyPr vert="horz" lIns="89776" tIns="44888" rIns="89776" bIns="44888" rtlCol="0"/>
          <a:lstStyle>
            <a:lvl1pPr algn="l">
              <a:defRPr sz="1200"/>
            </a:lvl1pPr>
          </a:lstStyle>
          <a:p>
            <a:endParaRPr lang="de-CH" dirty="0"/>
          </a:p>
        </p:txBody>
      </p:sp>
      <p:sp>
        <p:nvSpPr>
          <p:cNvPr id="3" name="Datumsplatzhalter 2"/>
          <p:cNvSpPr>
            <a:spLocks noGrp="1"/>
          </p:cNvSpPr>
          <p:nvPr>
            <p:ph type="dt" idx="1"/>
          </p:nvPr>
        </p:nvSpPr>
        <p:spPr>
          <a:xfrm>
            <a:off x="3777607" y="1"/>
            <a:ext cx="2889938" cy="488791"/>
          </a:xfrm>
          <a:prstGeom prst="rect">
            <a:avLst/>
          </a:prstGeom>
        </p:spPr>
        <p:txBody>
          <a:bodyPr vert="horz" lIns="89776" tIns="44888" rIns="89776" bIns="44888" rtlCol="0"/>
          <a:lstStyle>
            <a:lvl1pPr algn="r">
              <a:defRPr sz="1200"/>
            </a:lvl1pPr>
          </a:lstStyle>
          <a:p>
            <a:fld id="{D90CF974-B69B-4A63-B177-8F6224207CF0}" type="datetimeFigureOut">
              <a:rPr lang="de-CH" smtClean="0"/>
              <a:pPr/>
              <a:t>30.10.2017</a:t>
            </a:fld>
            <a:endParaRPr lang="de-CH" dirty="0"/>
          </a:p>
        </p:txBody>
      </p:sp>
      <p:sp>
        <p:nvSpPr>
          <p:cNvPr id="4" name="Folienbildplatzhalter 3"/>
          <p:cNvSpPr>
            <a:spLocks noGrp="1" noRot="1" noChangeAspect="1"/>
          </p:cNvSpPr>
          <p:nvPr>
            <p:ph type="sldImg" idx="2"/>
          </p:nvPr>
        </p:nvSpPr>
        <p:spPr>
          <a:xfrm>
            <a:off x="892175" y="733425"/>
            <a:ext cx="4886325" cy="3665538"/>
          </a:xfrm>
          <a:prstGeom prst="rect">
            <a:avLst/>
          </a:prstGeom>
          <a:noFill/>
          <a:ln w="12700">
            <a:solidFill>
              <a:prstClr val="black"/>
            </a:solidFill>
          </a:ln>
        </p:spPr>
        <p:txBody>
          <a:bodyPr vert="horz" lIns="89776" tIns="44888" rIns="89776" bIns="44888" rtlCol="0" anchor="ctr"/>
          <a:lstStyle/>
          <a:p>
            <a:endParaRPr lang="de-CH" dirty="0"/>
          </a:p>
        </p:txBody>
      </p:sp>
      <p:sp>
        <p:nvSpPr>
          <p:cNvPr id="5" name="Notizenplatzhalter 4"/>
          <p:cNvSpPr>
            <a:spLocks noGrp="1"/>
          </p:cNvSpPr>
          <p:nvPr>
            <p:ph type="body" sz="quarter" idx="3"/>
          </p:nvPr>
        </p:nvSpPr>
        <p:spPr>
          <a:xfrm>
            <a:off x="666909" y="4643518"/>
            <a:ext cx="5335270" cy="4399121"/>
          </a:xfrm>
          <a:prstGeom prst="rect">
            <a:avLst/>
          </a:prstGeom>
        </p:spPr>
        <p:txBody>
          <a:bodyPr vert="horz" lIns="89776" tIns="44888" rIns="89776" bIns="44888"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1" y="9285338"/>
            <a:ext cx="2889938" cy="488791"/>
          </a:xfrm>
          <a:prstGeom prst="rect">
            <a:avLst/>
          </a:prstGeom>
        </p:spPr>
        <p:txBody>
          <a:bodyPr vert="horz" lIns="89776" tIns="44888" rIns="89776" bIns="44888" rtlCol="0" anchor="b"/>
          <a:lstStyle>
            <a:lvl1pPr algn="l">
              <a:defRPr sz="1200"/>
            </a:lvl1pPr>
          </a:lstStyle>
          <a:p>
            <a:endParaRPr lang="de-CH" dirty="0"/>
          </a:p>
        </p:txBody>
      </p:sp>
      <p:sp>
        <p:nvSpPr>
          <p:cNvPr id="7" name="Foliennummernplatzhalter 6"/>
          <p:cNvSpPr>
            <a:spLocks noGrp="1"/>
          </p:cNvSpPr>
          <p:nvPr>
            <p:ph type="sldNum" sz="quarter" idx="5"/>
          </p:nvPr>
        </p:nvSpPr>
        <p:spPr>
          <a:xfrm>
            <a:off x="3777607" y="9285338"/>
            <a:ext cx="2889938" cy="488791"/>
          </a:xfrm>
          <a:prstGeom prst="rect">
            <a:avLst/>
          </a:prstGeom>
        </p:spPr>
        <p:txBody>
          <a:bodyPr vert="horz" lIns="89776" tIns="44888" rIns="89776" bIns="44888" rtlCol="0" anchor="b"/>
          <a:lstStyle>
            <a:lvl1pPr algn="r">
              <a:defRPr sz="1200"/>
            </a:lvl1pPr>
          </a:lstStyle>
          <a:p>
            <a:fld id="{7AD9179C-3B50-4FEB-BFA1-45A595CAEBEF}" type="slidenum">
              <a:rPr lang="de-CH" smtClean="0"/>
              <a:pPr/>
              <a:t>‹N°›</a:t>
            </a:fld>
            <a:endParaRPr lang="de-CH" dirty="0"/>
          </a:p>
        </p:txBody>
      </p:sp>
    </p:spTree>
    <p:extLst>
      <p:ext uri="{BB962C8B-B14F-4D97-AF65-F5344CB8AC3E}">
        <p14:creationId xmlns:p14="http://schemas.microsoft.com/office/powerpoint/2010/main" val="28147197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10"/>
          </p:nvPr>
        </p:nvSpPr>
        <p:spPr/>
        <p:txBody>
          <a:bodyPr/>
          <a:lstStyle/>
          <a:p>
            <a:endParaRPr lang="de-CH" dirty="0"/>
          </a:p>
        </p:txBody>
      </p:sp>
      <p:sp>
        <p:nvSpPr>
          <p:cNvPr id="5" name="Foliennummernplatzhalter 4"/>
          <p:cNvSpPr>
            <a:spLocks noGrp="1"/>
          </p:cNvSpPr>
          <p:nvPr>
            <p:ph type="sldNum" sz="quarter" idx="11"/>
          </p:nvPr>
        </p:nvSpPr>
        <p:spPr/>
        <p:txBody>
          <a:bodyPr/>
          <a:lstStyle/>
          <a:p>
            <a:fld id="{7AD9179C-3B50-4FEB-BFA1-45A595CAEBEF}" type="slidenum">
              <a:rPr lang="de-CH" smtClean="0"/>
              <a:pPr/>
              <a:t>1</a:t>
            </a:fld>
            <a:endParaRPr lang="de-CH" dirty="0"/>
          </a:p>
        </p:txBody>
      </p:sp>
    </p:spTree>
    <p:extLst>
      <p:ext uri="{BB962C8B-B14F-4D97-AF65-F5344CB8AC3E}">
        <p14:creationId xmlns:p14="http://schemas.microsoft.com/office/powerpoint/2010/main" val="204452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ußzeilenplatzhalter 3"/>
          <p:cNvSpPr>
            <a:spLocks noGrp="1"/>
          </p:cNvSpPr>
          <p:nvPr>
            <p:ph type="ftr" sz="quarter" idx="10"/>
          </p:nvPr>
        </p:nvSpPr>
        <p:spPr/>
        <p:txBody>
          <a:bodyPr/>
          <a:lstStyle/>
          <a:p>
            <a:endParaRPr lang="de-CH" dirty="0"/>
          </a:p>
        </p:txBody>
      </p:sp>
      <p:sp>
        <p:nvSpPr>
          <p:cNvPr id="5" name="Foliennummernplatzhalter 4"/>
          <p:cNvSpPr>
            <a:spLocks noGrp="1"/>
          </p:cNvSpPr>
          <p:nvPr>
            <p:ph type="sldNum" sz="quarter" idx="11"/>
          </p:nvPr>
        </p:nvSpPr>
        <p:spPr/>
        <p:txBody>
          <a:bodyPr/>
          <a:lstStyle/>
          <a:p>
            <a:fld id="{7AD9179C-3B50-4FEB-BFA1-45A595CAEBEF}" type="slidenum">
              <a:rPr lang="de-CH" smtClean="0"/>
              <a:pPr/>
              <a:t>2</a:t>
            </a:fld>
            <a:endParaRPr lang="de-CH" dirty="0"/>
          </a:p>
        </p:txBody>
      </p:sp>
    </p:spTree>
    <p:extLst>
      <p:ext uri="{BB962C8B-B14F-4D97-AF65-F5344CB8AC3E}">
        <p14:creationId xmlns:p14="http://schemas.microsoft.com/office/powerpoint/2010/main" val="6184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AD9179C-3B50-4FEB-BFA1-45A595CAEBEF}" type="slidenum">
              <a:rPr lang="de-CH" smtClean="0"/>
              <a:pPr/>
              <a:t>3</a:t>
            </a:fld>
            <a:endParaRPr lang="de-CH" dirty="0"/>
          </a:p>
        </p:txBody>
      </p:sp>
      <p:sp>
        <p:nvSpPr>
          <p:cNvPr id="5" name="Fußzeilenplatzhalter 4"/>
          <p:cNvSpPr>
            <a:spLocks noGrp="1"/>
          </p:cNvSpPr>
          <p:nvPr>
            <p:ph type="ftr" sz="quarter" idx="11"/>
          </p:nvPr>
        </p:nvSpPr>
        <p:spPr/>
        <p:txBody>
          <a:bodyPr/>
          <a:lstStyle/>
          <a:p>
            <a:endParaRPr lang="de-CH" dirty="0"/>
          </a:p>
        </p:txBody>
      </p:sp>
    </p:spTree>
    <p:extLst>
      <p:ext uri="{BB962C8B-B14F-4D97-AF65-F5344CB8AC3E}">
        <p14:creationId xmlns:p14="http://schemas.microsoft.com/office/powerpoint/2010/main" val="259203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196320E-2A08-4BBA-958A-9A24D88B4556}" type="slidenum">
              <a:rPr lang="de-CH" smtClean="0"/>
              <a:pPr/>
              <a:t>23</a:t>
            </a:fld>
            <a:endParaRPr lang="de-CH" dirty="0"/>
          </a:p>
        </p:txBody>
      </p:sp>
    </p:spTree>
    <p:extLst>
      <p:ext uri="{BB962C8B-B14F-4D97-AF65-F5344CB8AC3E}">
        <p14:creationId xmlns:p14="http://schemas.microsoft.com/office/powerpoint/2010/main" val="251200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4F4ED-7C46-483A-AEF2-274207F8A473}" type="slidenum">
              <a:rPr lang="de-CH"/>
              <a:pPr/>
              <a:t>24</a:t>
            </a:fld>
            <a:endParaRPr lang="de-CH" dirty="0"/>
          </a:p>
        </p:txBody>
      </p:sp>
      <p:sp>
        <p:nvSpPr>
          <p:cNvPr id="135170" name="Rectangle 2"/>
          <p:cNvSpPr>
            <a:spLocks noGrp="1" noRot="1" noChangeAspect="1" noChangeArrowheads="1" noTextEdit="1"/>
          </p:cNvSpPr>
          <p:nvPr>
            <p:ph type="sldImg"/>
          </p:nvPr>
        </p:nvSpPr>
        <p:spPr>
          <a:ln/>
        </p:spPr>
      </p:sp>
      <p:sp>
        <p:nvSpPr>
          <p:cNvPr id="135172" name="Rectangle 4"/>
          <p:cNvSpPr>
            <a:spLocks noGrp="1" noChangeArrowheads="1"/>
          </p:cNvSpPr>
          <p:nvPr>
            <p:ph type="body" idx="1"/>
          </p:nvPr>
        </p:nvSpPr>
        <p:spPr>
          <a:xfrm>
            <a:off x="290908" y="4565605"/>
            <a:ext cx="5953486" cy="4771639"/>
          </a:xfrm>
          <a:noFill/>
          <a:ln/>
        </p:spPr>
        <p:txBody>
          <a:bodyPr/>
          <a:lstStyle/>
          <a:p>
            <a:pPr>
              <a:spcBef>
                <a:spcPct val="25000"/>
              </a:spcBef>
              <a:spcAft>
                <a:spcPct val="25000"/>
              </a:spcAft>
            </a:pPr>
            <a:r>
              <a:rPr lang="de-CH" sz="1400" i="1" dirty="0"/>
              <a:t>En plus des changements organisationnels, des changements de personnes</a:t>
            </a:r>
          </a:p>
        </p:txBody>
      </p:sp>
    </p:spTree>
    <p:extLst>
      <p:ext uri="{BB962C8B-B14F-4D97-AF65-F5344CB8AC3E}">
        <p14:creationId xmlns:p14="http://schemas.microsoft.com/office/powerpoint/2010/main" val="150716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3" name="Gruppieren 2"/>
          <p:cNvGrpSpPr/>
          <p:nvPr userDrawn="1"/>
        </p:nvGrpSpPr>
        <p:grpSpPr>
          <a:xfrm>
            <a:off x="1270517" y="322694"/>
            <a:ext cx="6150185" cy="605635"/>
            <a:chOff x="1196024" y="332182"/>
            <a:chExt cx="6150185" cy="605635"/>
          </a:xfrm>
        </p:grpSpPr>
        <p:sp>
          <p:nvSpPr>
            <p:cNvPr id="10" name="Textfeld 9"/>
            <p:cNvSpPr txBox="1"/>
            <p:nvPr userDrawn="1"/>
          </p:nvSpPr>
          <p:spPr>
            <a:xfrm>
              <a:off x="4551854" y="332523"/>
              <a:ext cx="2794355" cy="605294"/>
            </a:xfrm>
            <a:prstGeom prst="rect">
              <a:avLst/>
            </a:prstGeom>
            <a:noFill/>
          </p:spPr>
          <p:txBody>
            <a:bodyPr wrap="non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950"/>
                </a:lnSpc>
              </a:pPr>
              <a:r>
                <a:rPr lang="fr-CH" sz="900" noProof="0" dirty="0" smtClean="0"/>
                <a:t>Département fédéral de l’environnement, </a:t>
              </a:r>
            </a:p>
            <a:p>
              <a:pPr>
                <a:lnSpc>
                  <a:spcPts val="950"/>
                </a:lnSpc>
              </a:pPr>
              <a:r>
                <a:rPr lang="fr-CH" sz="900" noProof="0" dirty="0" smtClean="0"/>
                <a:t>des transports, de l’énergie et de la communication</a:t>
              </a:r>
            </a:p>
            <a:p>
              <a:pPr>
                <a:lnSpc>
                  <a:spcPts val="950"/>
                </a:lnSpc>
              </a:pPr>
              <a:endParaRPr lang="fr-CH" sz="900" noProof="0" dirty="0" smtClean="0"/>
            </a:p>
            <a:p>
              <a:pPr>
                <a:lnSpc>
                  <a:spcPts val="950"/>
                </a:lnSpc>
              </a:pPr>
              <a:r>
                <a:rPr lang="fr-CH" sz="900" b="1" noProof="0" dirty="0" smtClean="0"/>
                <a:t>Office fédéral des transports</a:t>
              </a:r>
              <a:endParaRPr lang="fr-CH" sz="900" b="1" noProof="0" dirty="0"/>
            </a:p>
          </p:txBody>
        </p:sp>
        <p:sp>
          <p:nvSpPr>
            <p:cNvPr id="11" name="Textfeld 10"/>
            <p:cNvSpPr txBox="1"/>
            <p:nvPr userDrawn="1"/>
          </p:nvSpPr>
          <p:spPr>
            <a:xfrm>
              <a:off x="1196024" y="332182"/>
              <a:ext cx="1802096" cy="605294"/>
            </a:xfrm>
            <a:prstGeom prst="rect">
              <a:avLst/>
            </a:prstGeom>
            <a:noFill/>
          </p:spPr>
          <p:txBody>
            <a:bodyPr wrap="non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950"/>
                </a:lnSpc>
              </a:pPr>
              <a:r>
                <a:rPr lang="de-CH" sz="800" kern="0" baseline="0" dirty="0" smtClean="0">
                  <a:latin typeface="Arial" pitchFamily="34" charset="0"/>
                  <a:cs typeface="Arial" pitchFamily="34" charset="0"/>
                </a:rPr>
                <a:t>Schweizerische Eidgenossenschaft</a:t>
              </a:r>
            </a:p>
            <a:p>
              <a:pPr>
                <a:lnSpc>
                  <a:spcPts val="950"/>
                </a:lnSpc>
              </a:pPr>
              <a:r>
                <a:rPr lang="de-CH" sz="800" kern="0" baseline="0" dirty="0" smtClean="0">
                  <a:latin typeface="Arial" pitchFamily="34" charset="0"/>
                  <a:cs typeface="Arial" pitchFamily="34" charset="0"/>
                </a:rPr>
                <a:t>Confédération suisse</a:t>
              </a:r>
            </a:p>
            <a:p>
              <a:pPr>
                <a:lnSpc>
                  <a:spcPts val="950"/>
                </a:lnSpc>
              </a:pPr>
              <a:r>
                <a:rPr lang="de-CH" sz="800" kern="0" baseline="0" dirty="0" smtClean="0">
                  <a:latin typeface="Arial" pitchFamily="34" charset="0"/>
                  <a:cs typeface="Arial" pitchFamily="34" charset="0"/>
                </a:rPr>
                <a:t>Confederazione Svizzera</a:t>
              </a:r>
            </a:p>
            <a:p>
              <a:pPr>
                <a:lnSpc>
                  <a:spcPts val="950"/>
                </a:lnSpc>
              </a:pPr>
              <a:r>
                <a:rPr lang="de-CH" sz="800" kern="0" baseline="0" dirty="0" smtClean="0">
                  <a:latin typeface="Arial" pitchFamily="34" charset="0"/>
                  <a:cs typeface="Arial" pitchFamily="34" charset="0"/>
                </a:rPr>
                <a:t>Confederaziun svizra</a:t>
              </a:r>
              <a:endParaRPr lang="de-CH" sz="800" kern="0" baseline="0" dirty="0">
                <a:latin typeface="Arial" pitchFamily="34" charset="0"/>
                <a:cs typeface="Arial" pitchFamily="34" charset="0"/>
              </a:endParaRPr>
            </a:p>
          </p:txBody>
        </p:sp>
      </p:grpSp>
      <p:sp>
        <p:nvSpPr>
          <p:cNvPr id="2" name="Titel 1"/>
          <p:cNvSpPr>
            <a:spLocks noGrp="1"/>
          </p:cNvSpPr>
          <p:nvPr>
            <p:ph type="ctrTitle" hasCustomPrompt="1"/>
          </p:nvPr>
        </p:nvSpPr>
        <p:spPr>
          <a:xfrm>
            <a:off x="1222018" y="2251602"/>
            <a:ext cx="6672620" cy="1753462"/>
          </a:xfrm>
          <a:noFill/>
        </p:spPr>
        <p:txBody>
          <a:bodyPr anchor="t" anchorCtr="0">
            <a:noAutofit/>
          </a:bodyPr>
          <a:lstStyle>
            <a:lvl1pPr>
              <a:defRPr sz="5200"/>
            </a:lvl1pPr>
          </a:lstStyle>
          <a:p>
            <a:r>
              <a:rPr lang="de-DE" dirty="0" smtClean="0"/>
              <a:t>Titel der Präsentation</a:t>
            </a:r>
            <a:endParaRPr lang="de-CH" dirty="0"/>
          </a:p>
        </p:txBody>
      </p:sp>
      <p:sp>
        <p:nvSpPr>
          <p:cNvPr id="6" name="Rechteck 5"/>
          <p:cNvSpPr/>
          <p:nvPr userDrawn="1"/>
        </p:nvSpPr>
        <p:spPr>
          <a:xfrm>
            <a:off x="0" y="6021288"/>
            <a:ext cx="9144000" cy="83671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9" name="Textplatzhalter 8"/>
          <p:cNvSpPr>
            <a:spLocks noGrp="1"/>
          </p:cNvSpPr>
          <p:nvPr>
            <p:ph type="body" sz="quarter" idx="15" hasCustomPrompt="1"/>
          </p:nvPr>
        </p:nvSpPr>
        <p:spPr>
          <a:xfrm>
            <a:off x="3501116" y="5355316"/>
            <a:ext cx="4320381" cy="576000"/>
          </a:xfrm>
        </p:spPr>
        <p:txBody>
          <a:bodyPr tIns="180000" bIns="180000"/>
          <a:lstStyle>
            <a:lvl1pPr>
              <a:defRPr sz="3200"/>
            </a:lvl1pPr>
          </a:lstStyle>
          <a:p>
            <a:pPr lvl="0"/>
            <a:r>
              <a:rPr lang="de-CH" dirty="0" smtClean="0"/>
              <a:t>Autor/-In</a:t>
            </a:r>
            <a:endParaRPr lang="de-DE" dirty="0"/>
          </a:p>
        </p:txBody>
      </p:sp>
      <p:sp>
        <p:nvSpPr>
          <p:cNvPr id="13" name="Textplatzhalter 8"/>
          <p:cNvSpPr>
            <a:spLocks noGrp="1"/>
          </p:cNvSpPr>
          <p:nvPr>
            <p:ph type="body" sz="quarter" idx="16" hasCustomPrompt="1"/>
          </p:nvPr>
        </p:nvSpPr>
        <p:spPr>
          <a:xfrm>
            <a:off x="1259632" y="5355315"/>
            <a:ext cx="2232247" cy="576000"/>
          </a:xfrm>
        </p:spPr>
        <p:txBody>
          <a:bodyPr tIns="180000" bIns="180000"/>
          <a:lstStyle>
            <a:lvl1pPr>
              <a:defRPr sz="3200"/>
            </a:lvl1pPr>
          </a:lstStyle>
          <a:p>
            <a:pPr lvl="0"/>
            <a:r>
              <a:rPr lang="de-CH" dirty="0" smtClean="0"/>
              <a:t>Datum</a:t>
            </a:r>
            <a:endParaRPr lang="de-DE" dirty="0"/>
          </a:p>
        </p:txBody>
      </p:sp>
    </p:spTree>
    <p:extLst>
      <p:ext uri="{BB962C8B-B14F-4D97-AF65-F5344CB8AC3E}">
        <p14:creationId xmlns:p14="http://schemas.microsoft.com/office/powerpoint/2010/main" val="26014203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39402116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C70EDDB9-EA6A-42A6-A86B-D3EA42F94CEA}"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BA26E1D-57EF-416B-86FF-77BC063B4981}" type="slidenum">
              <a:rPr lang="de-CH" smtClean="0"/>
              <a:t>‹N°›</a:t>
            </a:fld>
            <a:endParaRPr lang="de-CH" dirty="0"/>
          </a:p>
        </p:txBody>
      </p:sp>
    </p:spTree>
    <p:extLst>
      <p:ext uri="{BB962C8B-B14F-4D97-AF65-F5344CB8AC3E}">
        <p14:creationId xmlns:p14="http://schemas.microsoft.com/office/powerpoint/2010/main" val="884206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C70EDDB9-EA6A-42A6-A86B-D3EA42F94CEA}"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BA26E1D-57EF-416B-86FF-77BC063B4981}" type="slidenum">
              <a:rPr lang="de-CH" smtClean="0"/>
              <a:t>‹N°›</a:t>
            </a:fld>
            <a:endParaRPr lang="de-CH" dirty="0"/>
          </a:p>
        </p:txBody>
      </p:sp>
    </p:spTree>
    <p:extLst>
      <p:ext uri="{BB962C8B-B14F-4D97-AF65-F5344CB8AC3E}">
        <p14:creationId xmlns:p14="http://schemas.microsoft.com/office/powerpoint/2010/main" val="3983824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70EDDB9-EA6A-42A6-A86B-D3EA42F94CEA}"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BA26E1D-57EF-416B-86FF-77BC063B4981}" type="slidenum">
              <a:rPr lang="de-CH" smtClean="0"/>
              <a:t>‹N°›</a:t>
            </a:fld>
            <a:endParaRPr lang="de-CH" dirty="0"/>
          </a:p>
        </p:txBody>
      </p:sp>
    </p:spTree>
    <p:extLst>
      <p:ext uri="{BB962C8B-B14F-4D97-AF65-F5344CB8AC3E}">
        <p14:creationId xmlns:p14="http://schemas.microsoft.com/office/powerpoint/2010/main" val="2417277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C70EDDB9-EA6A-42A6-A86B-D3EA42F94CEA}"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7BA26E1D-57EF-416B-86FF-77BC063B4981}" type="slidenum">
              <a:rPr lang="de-CH" smtClean="0"/>
              <a:t>‹N°›</a:t>
            </a:fld>
            <a:endParaRPr lang="de-CH" dirty="0"/>
          </a:p>
        </p:txBody>
      </p:sp>
    </p:spTree>
    <p:extLst>
      <p:ext uri="{BB962C8B-B14F-4D97-AF65-F5344CB8AC3E}">
        <p14:creationId xmlns:p14="http://schemas.microsoft.com/office/powerpoint/2010/main" val="3408967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C70EDDB9-EA6A-42A6-A86B-D3EA42F94CEA}" type="datetimeFigureOut">
              <a:rPr lang="de-CH" smtClean="0"/>
              <a:t>30.10.2017</a:t>
            </a:fld>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7BA26E1D-57EF-416B-86FF-77BC063B4981}" type="slidenum">
              <a:rPr lang="de-CH" smtClean="0"/>
              <a:t>‹N°›</a:t>
            </a:fld>
            <a:endParaRPr lang="de-CH" dirty="0"/>
          </a:p>
        </p:txBody>
      </p:sp>
    </p:spTree>
    <p:extLst>
      <p:ext uri="{BB962C8B-B14F-4D97-AF65-F5344CB8AC3E}">
        <p14:creationId xmlns:p14="http://schemas.microsoft.com/office/powerpoint/2010/main" val="3749656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C70EDDB9-EA6A-42A6-A86B-D3EA42F94CEA}" type="datetimeFigureOut">
              <a:rPr lang="de-CH" smtClean="0"/>
              <a:t>30.10.2017</a:t>
            </a:fld>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7BA26E1D-57EF-416B-86FF-77BC063B4981}" type="slidenum">
              <a:rPr lang="de-CH" smtClean="0"/>
              <a:t>‹N°›</a:t>
            </a:fld>
            <a:endParaRPr lang="de-CH" dirty="0"/>
          </a:p>
        </p:txBody>
      </p:sp>
    </p:spTree>
    <p:extLst>
      <p:ext uri="{BB962C8B-B14F-4D97-AF65-F5344CB8AC3E}">
        <p14:creationId xmlns:p14="http://schemas.microsoft.com/office/powerpoint/2010/main" val="3672379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0EDDB9-EA6A-42A6-A86B-D3EA42F94CEA}" type="datetimeFigureOut">
              <a:rPr lang="de-CH" smtClean="0"/>
              <a:t>30.10.2017</a:t>
            </a:fld>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7BA26E1D-57EF-416B-86FF-77BC063B4981}" type="slidenum">
              <a:rPr lang="de-CH" smtClean="0"/>
              <a:t>‹N°›</a:t>
            </a:fld>
            <a:endParaRPr lang="de-CH" dirty="0"/>
          </a:p>
        </p:txBody>
      </p:sp>
    </p:spTree>
    <p:extLst>
      <p:ext uri="{BB962C8B-B14F-4D97-AF65-F5344CB8AC3E}">
        <p14:creationId xmlns:p14="http://schemas.microsoft.com/office/powerpoint/2010/main" val="71949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70EDDB9-EA6A-42A6-A86B-D3EA42F94CEA}"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7BA26E1D-57EF-416B-86FF-77BC063B4981}" type="slidenum">
              <a:rPr lang="de-CH" smtClean="0"/>
              <a:t>‹N°›</a:t>
            </a:fld>
            <a:endParaRPr lang="de-CH" dirty="0"/>
          </a:p>
        </p:txBody>
      </p:sp>
    </p:spTree>
    <p:extLst>
      <p:ext uri="{BB962C8B-B14F-4D97-AF65-F5344CB8AC3E}">
        <p14:creationId xmlns:p14="http://schemas.microsoft.com/office/powerpoint/2010/main" val="2128107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70EDDB9-EA6A-42A6-A86B-D3EA42F94CEA}"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7BA26E1D-57EF-416B-86FF-77BC063B4981}" type="slidenum">
              <a:rPr lang="de-CH" smtClean="0"/>
              <a:t>‹N°›</a:t>
            </a:fld>
            <a:endParaRPr lang="de-CH" dirty="0"/>
          </a:p>
        </p:txBody>
      </p:sp>
    </p:spTree>
    <p:extLst>
      <p:ext uri="{BB962C8B-B14F-4D97-AF65-F5344CB8AC3E}">
        <p14:creationId xmlns:p14="http://schemas.microsoft.com/office/powerpoint/2010/main" val="301580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5873058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C70EDDB9-EA6A-42A6-A86B-D3EA42F94CEA}"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BA26E1D-57EF-416B-86FF-77BC063B4981}" type="slidenum">
              <a:rPr lang="de-CH" smtClean="0"/>
              <a:t>‹N°›</a:t>
            </a:fld>
            <a:endParaRPr lang="de-CH" dirty="0"/>
          </a:p>
        </p:txBody>
      </p:sp>
    </p:spTree>
    <p:extLst>
      <p:ext uri="{BB962C8B-B14F-4D97-AF65-F5344CB8AC3E}">
        <p14:creationId xmlns:p14="http://schemas.microsoft.com/office/powerpoint/2010/main" val="260234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C70EDDB9-EA6A-42A6-A86B-D3EA42F94CEA}"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BA26E1D-57EF-416B-86FF-77BC063B4981}" type="slidenum">
              <a:rPr lang="de-CH" smtClean="0"/>
              <a:t>‹N°›</a:t>
            </a:fld>
            <a:endParaRPr lang="de-CH" dirty="0"/>
          </a:p>
        </p:txBody>
      </p:sp>
    </p:spTree>
    <p:extLst>
      <p:ext uri="{BB962C8B-B14F-4D97-AF65-F5344CB8AC3E}">
        <p14:creationId xmlns:p14="http://schemas.microsoft.com/office/powerpoint/2010/main" val="3120841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48829F7B-3506-4E22-A596-D55EC06E2589}"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14606245-2851-4ABF-9CD6-898A27C8D3AF}" type="slidenum">
              <a:rPr lang="de-CH" smtClean="0"/>
              <a:t>‹N°›</a:t>
            </a:fld>
            <a:endParaRPr lang="de-CH" dirty="0"/>
          </a:p>
        </p:txBody>
      </p:sp>
    </p:spTree>
    <p:extLst>
      <p:ext uri="{BB962C8B-B14F-4D97-AF65-F5344CB8AC3E}">
        <p14:creationId xmlns:p14="http://schemas.microsoft.com/office/powerpoint/2010/main" val="3092510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8829F7B-3506-4E22-A596-D55EC06E2589}"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14606245-2851-4ABF-9CD6-898A27C8D3AF}" type="slidenum">
              <a:rPr lang="de-CH" smtClean="0"/>
              <a:t>‹N°›</a:t>
            </a:fld>
            <a:endParaRPr lang="de-CH" dirty="0"/>
          </a:p>
        </p:txBody>
      </p:sp>
    </p:spTree>
    <p:extLst>
      <p:ext uri="{BB962C8B-B14F-4D97-AF65-F5344CB8AC3E}">
        <p14:creationId xmlns:p14="http://schemas.microsoft.com/office/powerpoint/2010/main" val="1765167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8829F7B-3506-4E22-A596-D55EC06E2589}"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14606245-2851-4ABF-9CD6-898A27C8D3AF}" type="slidenum">
              <a:rPr lang="de-CH" smtClean="0"/>
              <a:t>‹N°›</a:t>
            </a:fld>
            <a:endParaRPr lang="de-CH" dirty="0"/>
          </a:p>
        </p:txBody>
      </p:sp>
    </p:spTree>
    <p:extLst>
      <p:ext uri="{BB962C8B-B14F-4D97-AF65-F5344CB8AC3E}">
        <p14:creationId xmlns:p14="http://schemas.microsoft.com/office/powerpoint/2010/main" val="1960949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8829F7B-3506-4E22-A596-D55EC06E2589}"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14606245-2851-4ABF-9CD6-898A27C8D3AF}" type="slidenum">
              <a:rPr lang="de-CH" smtClean="0"/>
              <a:t>‹N°›</a:t>
            </a:fld>
            <a:endParaRPr lang="de-CH" dirty="0"/>
          </a:p>
        </p:txBody>
      </p:sp>
    </p:spTree>
    <p:extLst>
      <p:ext uri="{BB962C8B-B14F-4D97-AF65-F5344CB8AC3E}">
        <p14:creationId xmlns:p14="http://schemas.microsoft.com/office/powerpoint/2010/main" val="1669420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48829F7B-3506-4E22-A596-D55EC06E2589}" type="datetimeFigureOut">
              <a:rPr lang="de-CH" smtClean="0"/>
              <a:t>30.10.2017</a:t>
            </a:fld>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14606245-2851-4ABF-9CD6-898A27C8D3AF}" type="slidenum">
              <a:rPr lang="de-CH" smtClean="0"/>
              <a:t>‹N°›</a:t>
            </a:fld>
            <a:endParaRPr lang="de-CH" dirty="0"/>
          </a:p>
        </p:txBody>
      </p:sp>
    </p:spTree>
    <p:extLst>
      <p:ext uri="{BB962C8B-B14F-4D97-AF65-F5344CB8AC3E}">
        <p14:creationId xmlns:p14="http://schemas.microsoft.com/office/powerpoint/2010/main" val="4132375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48829F7B-3506-4E22-A596-D55EC06E2589}" type="datetimeFigureOut">
              <a:rPr lang="de-CH" smtClean="0"/>
              <a:t>30.10.2017</a:t>
            </a:fld>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14606245-2851-4ABF-9CD6-898A27C8D3AF}" type="slidenum">
              <a:rPr lang="de-CH" smtClean="0"/>
              <a:t>‹N°›</a:t>
            </a:fld>
            <a:endParaRPr lang="de-CH" dirty="0"/>
          </a:p>
        </p:txBody>
      </p:sp>
    </p:spTree>
    <p:extLst>
      <p:ext uri="{BB962C8B-B14F-4D97-AF65-F5344CB8AC3E}">
        <p14:creationId xmlns:p14="http://schemas.microsoft.com/office/powerpoint/2010/main" val="1965359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8829F7B-3506-4E22-A596-D55EC06E2589}" type="datetimeFigureOut">
              <a:rPr lang="de-CH" smtClean="0"/>
              <a:t>30.10.2017</a:t>
            </a:fld>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14606245-2851-4ABF-9CD6-898A27C8D3AF}" type="slidenum">
              <a:rPr lang="de-CH" smtClean="0"/>
              <a:t>‹N°›</a:t>
            </a:fld>
            <a:endParaRPr lang="de-CH" dirty="0"/>
          </a:p>
        </p:txBody>
      </p:sp>
    </p:spTree>
    <p:extLst>
      <p:ext uri="{BB962C8B-B14F-4D97-AF65-F5344CB8AC3E}">
        <p14:creationId xmlns:p14="http://schemas.microsoft.com/office/powerpoint/2010/main" val="778529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8829F7B-3506-4E22-A596-D55EC06E2589}"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14606245-2851-4ABF-9CD6-898A27C8D3AF}" type="slidenum">
              <a:rPr lang="de-CH" smtClean="0"/>
              <a:t>‹N°›</a:t>
            </a:fld>
            <a:endParaRPr lang="de-CH" dirty="0"/>
          </a:p>
        </p:txBody>
      </p:sp>
    </p:spTree>
    <p:extLst>
      <p:ext uri="{BB962C8B-B14F-4D97-AF65-F5344CB8AC3E}">
        <p14:creationId xmlns:p14="http://schemas.microsoft.com/office/powerpoint/2010/main" val="271555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il">
    <p:spTree>
      <p:nvGrpSpPr>
        <p:cNvPr id="1" name=""/>
        <p:cNvGrpSpPr/>
        <p:nvPr/>
      </p:nvGrpSpPr>
      <p:grpSpPr>
        <a:xfrm>
          <a:off x="0" y="0"/>
          <a:ext cx="0" cy="0"/>
          <a:chOff x="0" y="0"/>
          <a:chExt cx="0" cy="0"/>
        </a:xfrm>
      </p:grpSpPr>
      <p:grpSp>
        <p:nvGrpSpPr>
          <p:cNvPr id="3" name="Gruppieren 2"/>
          <p:cNvGrpSpPr/>
          <p:nvPr userDrawn="1"/>
        </p:nvGrpSpPr>
        <p:grpSpPr>
          <a:xfrm>
            <a:off x="1270517" y="322694"/>
            <a:ext cx="5906528" cy="605635"/>
            <a:chOff x="1196024" y="332182"/>
            <a:chExt cx="5906528" cy="605635"/>
          </a:xfrm>
        </p:grpSpPr>
        <p:sp>
          <p:nvSpPr>
            <p:cNvPr id="11" name="Textfeld 10"/>
            <p:cNvSpPr txBox="1"/>
            <p:nvPr userDrawn="1"/>
          </p:nvSpPr>
          <p:spPr>
            <a:xfrm>
              <a:off x="1196024" y="332182"/>
              <a:ext cx="1802096" cy="605294"/>
            </a:xfrm>
            <a:prstGeom prst="rect">
              <a:avLst/>
            </a:prstGeom>
            <a:noFill/>
          </p:spPr>
          <p:txBody>
            <a:bodyPr wrap="non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950"/>
                </a:lnSpc>
              </a:pPr>
              <a:r>
                <a:rPr lang="de-CH" sz="800" dirty="0" smtClean="0">
                  <a:latin typeface="Arial" pitchFamily="34" charset="0"/>
                  <a:cs typeface="Arial" pitchFamily="34" charset="0"/>
                </a:rPr>
                <a:t>Schweizerische Eidgenossenschaft</a:t>
              </a:r>
            </a:p>
            <a:p>
              <a:pPr>
                <a:lnSpc>
                  <a:spcPts val="950"/>
                </a:lnSpc>
              </a:pPr>
              <a:r>
                <a:rPr lang="de-CH" sz="800" dirty="0" smtClean="0">
                  <a:latin typeface="Arial" pitchFamily="34" charset="0"/>
                  <a:cs typeface="Arial" pitchFamily="34" charset="0"/>
                </a:rPr>
                <a:t>Confédération suisse</a:t>
              </a:r>
            </a:p>
            <a:p>
              <a:pPr>
                <a:lnSpc>
                  <a:spcPts val="950"/>
                </a:lnSpc>
              </a:pPr>
              <a:r>
                <a:rPr lang="de-CH" sz="800" dirty="0" smtClean="0">
                  <a:latin typeface="Arial" pitchFamily="34" charset="0"/>
                  <a:cs typeface="Arial" pitchFamily="34" charset="0"/>
                </a:rPr>
                <a:t>Confederazione Svizzera</a:t>
              </a:r>
            </a:p>
            <a:p>
              <a:pPr>
                <a:lnSpc>
                  <a:spcPts val="950"/>
                </a:lnSpc>
              </a:pPr>
              <a:r>
                <a:rPr lang="de-CH" sz="800" dirty="0" smtClean="0">
                  <a:latin typeface="Arial" pitchFamily="34" charset="0"/>
                  <a:cs typeface="Arial" pitchFamily="34" charset="0"/>
                </a:rPr>
                <a:t>Confederaziun svizra</a:t>
              </a:r>
              <a:endParaRPr lang="de-CH" sz="800" dirty="0">
                <a:latin typeface="Arial" pitchFamily="34" charset="0"/>
                <a:cs typeface="Arial" pitchFamily="34" charset="0"/>
              </a:endParaRPr>
            </a:p>
          </p:txBody>
        </p:sp>
        <p:sp>
          <p:nvSpPr>
            <p:cNvPr id="10" name="Textfeld 9"/>
            <p:cNvSpPr txBox="1"/>
            <p:nvPr userDrawn="1"/>
          </p:nvSpPr>
          <p:spPr>
            <a:xfrm>
              <a:off x="4551854" y="332523"/>
              <a:ext cx="2550698" cy="605294"/>
            </a:xfrm>
            <a:prstGeom prst="rect">
              <a:avLst/>
            </a:prstGeom>
            <a:noFill/>
          </p:spPr>
          <p:txBody>
            <a:bodyPr wrap="non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950"/>
                </a:lnSpc>
              </a:pPr>
              <a:r>
                <a:rPr lang="de-CH" sz="900" dirty="0" smtClean="0"/>
                <a:t>Eidgenössisches Departement für </a:t>
              </a:r>
            </a:p>
            <a:p>
              <a:pPr>
                <a:lnSpc>
                  <a:spcPts val="950"/>
                </a:lnSpc>
              </a:pPr>
              <a:r>
                <a:rPr lang="de-CH" sz="900" dirty="0" smtClean="0"/>
                <a:t>Umwelt, Verkehr, Energie und Kommunikation</a:t>
              </a:r>
            </a:p>
            <a:p>
              <a:pPr>
                <a:lnSpc>
                  <a:spcPts val="950"/>
                </a:lnSpc>
              </a:pPr>
              <a:endParaRPr lang="de-CH" sz="900" dirty="0"/>
            </a:p>
            <a:p>
              <a:pPr>
                <a:lnSpc>
                  <a:spcPts val="950"/>
                </a:lnSpc>
              </a:pPr>
              <a:r>
                <a:rPr lang="de-CH" sz="900" b="1" dirty="0" smtClean="0"/>
                <a:t>Bundesamt für Verkehr</a:t>
              </a:r>
              <a:endParaRPr lang="de-CH" sz="900" b="1" dirty="0"/>
            </a:p>
          </p:txBody>
        </p:sp>
      </p:grpSp>
      <p:sp>
        <p:nvSpPr>
          <p:cNvPr id="9" name="Textplatzhalter 11"/>
          <p:cNvSpPr>
            <a:spLocks noGrp="1"/>
          </p:cNvSpPr>
          <p:nvPr>
            <p:ph type="body" sz="quarter" idx="14" hasCustomPrompt="1"/>
          </p:nvPr>
        </p:nvSpPr>
        <p:spPr>
          <a:xfrm>
            <a:off x="1258738" y="5301208"/>
            <a:ext cx="6553622" cy="576000"/>
          </a:xfrm>
        </p:spPr>
        <p:txBody>
          <a:bodyPr tIns="180000" bIns="180000">
            <a:noAutofit/>
          </a:bodyPr>
          <a:lstStyle>
            <a:lvl1pPr>
              <a:defRPr sz="3200"/>
            </a:lvl1pPr>
          </a:lstStyle>
          <a:p>
            <a:pPr lvl="0"/>
            <a:r>
              <a:rPr lang="de-DE" dirty="0" smtClean="0"/>
              <a:t>Teil X</a:t>
            </a:r>
            <a:endParaRPr lang="de-CH" dirty="0"/>
          </a:p>
        </p:txBody>
      </p:sp>
      <p:sp>
        <p:nvSpPr>
          <p:cNvPr id="12" name="Rechteck 11"/>
          <p:cNvSpPr/>
          <p:nvPr userDrawn="1"/>
        </p:nvSpPr>
        <p:spPr>
          <a:xfrm>
            <a:off x="0" y="6021288"/>
            <a:ext cx="9144000" cy="83671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371853465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8829F7B-3506-4E22-A596-D55EC06E2589}"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14606245-2851-4ABF-9CD6-898A27C8D3AF}" type="slidenum">
              <a:rPr lang="de-CH" smtClean="0"/>
              <a:t>‹N°›</a:t>
            </a:fld>
            <a:endParaRPr lang="de-CH" dirty="0"/>
          </a:p>
        </p:txBody>
      </p:sp>
    </p:spTree>
    <p:extLst>
      <p:ext uri="{BB962C8B-B14F-4D97-AF65-F5344CB8AC3E}">
        <p14:creationId xmlns:p14="http://schemas.microsoft.com/office/powerpoint/2010/main" val="1215811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8829F7B-3506-4E22-A596-D55EC06E2589}"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14606245-2851-4ABF-9CD6-898A27C8D3AF}" type="slidenum">
              <a:rPr lang="de-CH" smtClean="0"/>
              <a:t>‹N°›</a:t>
            </a:fld>
            <a:endParaRPr lang="de-CH" dirty="0"/>
          </a:p>
        </p:txBody>
      </p:sp>
    </p:spTree>
    <p:extLst>
      <p:ext uri="{BB962C8B-B14F-4D97-AF65-F5344CB8AC3E}">
        <p14:creationId xmlns:p14="http://schemas.microsoft.com/office/powerpoint/2010/main" val="2471230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8829F7B-3506-4E22-A596-D55EC06E2589}"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14606245-2851-4ABF-9CD6-898A27C8D3AF}" type="slidenum">
              <a:rPr lang="de-CH" smtClean="0"/>
              <a:t>‹N°›</a:t>
            </a:fld>
            <a:endParaRPr lang="de-CH" dirty="0"/>
          </a:p>
        </p:txBody>
      </p:sp>
    </p:spTree>
    <p:extLst>
      <p:ext uri="{BB962C8B-B14F-4D97-AF65-F5344CB8AC3E}">
        <p14:creationId xmlns:p14="http://schemas.microsoft.com/office/powerpoint/2010/main" val="2748049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855B1C58-F4F2-44DA-B2DE-C9D60F374A1D}"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42A6DA0-18ED-4B96-B568-19A5D22DE6E1}" type="slidenum">
              <a:rPr lang="de-CH" smtClean="0"/>
              <a:t>‹N°›</a:t>
            </a:fld>
            <a:endParaRPr lang="de-CH" dirty="0"/>
          </a:p>
        </p:txBody>
      </p:sp>
    </p:spTree>
    <p:extLst>
      <p:ext uri="{BB962C8B-B14F-4D97-AF65-F5344CB8AC3E}">
        <p14:creationId xmlns:p14="http://schemas.microsoft.com/office/powerpoint/2010/main" val="451885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55B1C58-F4F2-44DA-B2DE-C9D60F374A1D}"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42A6DA0-18ED-4B96-B568-19A5D22DE6E1}" type="slidenum">
              <a:rPr lang="de-CH" smtClean="0"/>
              <a:t>‹N°›</a:t>
            </a:fld>
            <a:endParaRPr lang="de-CH" dirty="0"/>
          </a:p>
        </p:txBody>
      </p:sp>
    </p:spTree>
    <p:extLst>
      <p:ext uri="{BB962C8B-B14F-4D97-AF65-F5344CB8AC3E}">
        <p14:creationId xmlns:p14="http://schemas.microsoft.com/office/powerpoint/2010/main" val="1918891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55B1C58-F4F2-44DA-B2DE-C9D60F374A1D}"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42A6DA0-18ED-4B96-B568-19A5D22DE6E1}" type="slidenum">
              <a:rPr lang="de-CH" smtClean="0"/>
              <a:t>‹N°›</a:t>
            </a:fld>
            <a:endParaRPr lang="de-CH" dirty="0"/>
          </a:p>
        </p:txBody>
      </p:sp>
    </p:spTree>
    <p:extLst>
      <p:ext uri="{BB962C8B-B14F-4D97-AF65-F5344CB8AC3E}">
        <p14:creationId xmlns:p14="http://schemas.microsoft.com/office/powerpoint/2010/main" val="191689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55B1C58-F4F2-44DA-B2DE-C9D60F374A1D}"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A42A6DA0-18ED-4B96-B568-19A5D22DE6E1}" type="slidenum">
              <a:rPr lang="de-CH" smtClean="0"/>
              <a:t>‹N°›</a:t>
            </a:fld>
            <a:endParaRPr lang="de-CH" dirty="0"/>
          </a:p>
        </p:txBody>
      </p:sp>
    </p:spTree>
    <p:extLst>
      <p:ext uri="{BB962C8B-B14F-4D97-AF65-F5344CB8AC3E}">
        <p14:creationId xmlns:p14="http://schemas.microsoft.com/office/powerpoint/2010/main" val="2936740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855B1C58-F4F2-44DA-B2DE-C9D60F374A1D}" type="datetimeFigureOut">
              <a:rPr lang="de-CH" smtClean="0"/>
              <a:t>30.10.2017</a:t>
            </a:fld>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A42A6DA0-18ED-4B96-B568-19A5D22DE6E1}" type="slidenum">
              <a:rPr lang="de-CH" smtClean="0"/>
              <a:t>‹N°›</a:t>
            </a:fld>
            <a:endParaRPr lang="de-CH" dirty="0"/>
          </a:p>
        </p:txBody>
      </p:sp>
    </p:spTree>
    <p:extLst>
      <p:ext uri="{BB962C8B-B14F-4D97-AF65-F5344CB8AC3E}">
        <p14:creationId xmlns:p14="http://schemas.microsoft.com/office/powerpoint/2010/main" val="97135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855B1C58-F4F2-44DA-B2DE-C9D60F374A1D}" type="datetimeFigureOut">
              <a:rPr lang="de-CH" smtClean="0"/>
              <a:t>30.10.2017</a:t>
            </a:fld>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A42A6DA0-18ED-4B96-B568-19A5D22DE6E1}" type="slidenum">
              <a:rPr lang="de-CH" smtClean="0"/>
              <a:t>‹N°›</a:t>
            </a:fld>
            <a:endParaRPr lang="de-CH" dirty="0"/>
          </a:p>
        </p:txBody>
      </p:sp>
    </p:spTree>
    <p:extLst>
      <p:ext uri="{BB962C8B-B14F-4D97-AF65-F5344CB8AC3E}">
        <p14:creationId xmlns:p14="http://schemas.microsoft.com/office/powerpoint/2010/main" val="1841215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55B1C58-F4F2-44DA-B2DE-C9D60F374A1D}" type="datetimeFigureOut">
              <a:rPr lang="de-CH" smtClean="0"/>
              <a:t>30.10.2017</a:t>
            </a:fld>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A42A6DA0-18ED-4B96-B568-19A5D22DE6E1}" type="slidenum">
              <a:rPr lang="de-CH" smtClean="0"/>
              <a:t>‹N°›</a:t>
            </a:fld>
            <a:endParaRPr lang="de-CH" dirty="0"/>
          </a:p>
        </p:txBody>
      </p:sp>
    </p:spTree>
    <p:extLst>
      <p:ext uri="{BB962C8B-B14F-4D97-AF65-F5344CB8AC3E}">
        <p14:creationId xmlns:p14="http://schemas.microsoft.com/office/powerpoint/2010/main" val="335659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11" name="Bildplatzhalter 10"/>
          <p:cNvSpPr>
            <a:spLocks noGrp="1"/>
          </p:cNvSpPr>
          <p:nvPr>
            <p:ph type="pic" sz="quarter" idx="13"/>
          </p:nvPr>
        </p:nvSpPr>
        <p:spPr>
          <a:xfrm>
            <a:off x="0" y="1628775"/>
            <a:ext cx="4500563" cy="4392613"/>
          </a:xfrm>
        </p:spPr>
        <p:txBody>
          <a:bodyPr/>
          <a:lstStyle/>
          <a:p>
            <a:r>
              <a:rPr lang="de-DE" dirty="0" smtClean="0"/>
              <a:t>Bild durch Klicken auf Symbol hinzufügen</a:t>
            </a:r>
            <a:endParaRPr lang="de-CH" dirty="0"/>
          </a:p>
        </p:txBody>
      </p:sp>
      <p:sp>
        <p:nvSpPr>
          <p:cNvPr id="13" name="Textplatzhalter 12"/>
          <p:cNvSpPr>
            <a:spLocks noGrp="1"/>
          </p:cNvSpPr>
          <p:nvPr>
            <p:ph type="body" sz="quarter" idx="14" hasCustomPrompt="1"/>
          </p:nvPr>
        </p:nvSpPr>
        <p:spPr>
          <a:xfrm>
            <a:off x="4643438" y="1539875"/>
            <a:ext cx="4067175" cy="4481514"/>
          </a:xfrm>
        </p:spPr>
        <p:txBody>
          <a:bodyPr/>
          <a:lstStyle>
            <a:lvl1pPr marL="342900" indent="-342900">
              <a:buFont typeface="Arial"/>
              <a:buChar char="•"/>
              <a:defRPr/>
            </a:lvl1pPr>
            <a:lvl2pPr>
              <a:defRPr sz="2400"/>
            </a:lvl2pPr>
          </a:lstStyle>
          <a:p>
            <a:pPr lvl="0"/>
            <a:r>
              <a:rPr lang="de-DE" dirty="0" smtClean="0"/>
              <a:t>Textmasterformate durch Klicken bearbeiten</a:t>
            </a:r>
          </a:p>
          <a:p>
            <a:pPr lvl="1"/>
            <a:r>
              <a:rPr lang="de-DE" dirty="0" smtClean="0"/>
              <a:t>zweite Stufe</a:t>
            </a:r>
          </a:p>
        </p:txBody>
      </p:sp>
    </p:spTree>
    <p:extLst>
      <p:ext uri="{BB962C8B-B14F-4D97-AF65-F5344CB8AC3E}">
        <p14:creationId xmlns:p14="http://schemas.microsoft.com/office/powerpoint/2010/main" val="287876319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55B1C58-F4F2-44DA-B2DE-C9D60F374A1D}"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A42A6DA0-18ED-4B96-B568-19A5D22DE6E1}" type="slidenum">
              <a:rPr lang="de-CH" smtClean="0"/>
              <a:t>‹N°›</a:t>
            </a:fld>
            <a:endParaRPr lang="de-CH" dirty="0"/>
          </a:p>
        </p:txBody>
      </p:sp>
    </p:spTree>
    <p:extLst>
      <p:ext uri="{BB962C8B-B14F-4D97-AF65-F5344CB8AC3E}">
        <p14:creationId xmlns:p14="http://schemas.microsoft.com/office/powerpoint/2010/main" val="43010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55B1C58-F4F2-44DA-B2DE-C9D60F374A1D}"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A42A6DA0-18ED-4B96-B568-19A5D22DE6E1}" type="slidenum">
              <a:rPr lang="de-CH" smtClean="0"/>
              <a:t>‹N°›</a:t>
            </a:fld>
            <a:endParaRPr lang="de-CH" dirty="0"/>
          </a:p>
        </p:txBody>
      </p:sp>
    </p:spTree>
    <p:extLst>
      <p:ext uri="{BB962C8B-B14F-4D97-AF65-F5344CB8AC3E}">
        <p14:creationId xmlns:p14="http://schemas.microsoft.com/office/powerpoint/2010/main" val="1813180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55B1C58-F4F2-44DA-B2DE-C9D60F374A1D}"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42A6DA0-18ED-4B96-B568-19A5D22DE6E1}" type="slidenum">
              <a:rPr lang="de-CH" smtClean="0"/>
              <a:t>‹N°›</a:t>
            </a:fld>
            <a:endParaRPr lang="de-CH" dirty="0"/>
          </a:p>
        </p:txBody>
      </p:sp>
    </p:spTree>
    <p:extLst>
      <p:ext uri="{BB962C8B-B14F-4D97-AF65-F5344CB8AC3E}">
        <p14:creationId xmlns:p14="http://schemas.microsoft.com/office/powerpoint/2010/main" val="268163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55B1C58-F4F2-44DA-B2DE-C9D60F374A1D}"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42A6DA0-18ED-4B96-B568-19A5D22DE6E1}" type="slidenum">
              <a:rPr lang="de-CH" smtClean="0"/>
              <a:t>‹N°›</a:t>
            </a:fld>
            <a:endParaRPr lang="de-CH" dirty="0"/>
          </a:p>
        </p:txBody>
      </p:sp>
    </p:spTree>
    <p:extLst>
      <p:ext uri="{BB962C8B-B14F-4D97-AF65-F5344CB8AC3E}">
        <p14:creationId xmlns:p14="http://schemas.microsoft.com/office/powerpoint/2010/main" val="2850256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A532B592-E465-4160-92F8-1924F3141D4F}"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D50AAE0-B108-46E3-A90A-CF30B2CFF1AF}" type="slidenum">
              <a:rPr lang="de-CH" smtClean="0"/>
              <a:t>‹N°›</a:t>
            </a:fld>
            <a:endParaRPr lang="de-CH" dirty="0"/>
          </a:p>
        </p:txBody>
      </p:sp>
    </p:spTree>
    <p:extLst>
      <p:ext uri="{BB962C8B-B14F-4D97-AF65-F5344CB8AC3E}">
        <p14:creationId xmlns:p14="http://schemas.microsoft.com/office/powerpoint/2010/main" val="3933886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A532B592-E465-4160-92F8-1924F3141D4F}"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D50AAE0-B108-46E3-A90A-CF30B2CFF1AF}" type="slidenum">
              <a:rPr lang="de-CH" smtClean="0"/>
              <a:t>‹N°›</a:t>
            </a:fld>
            <a:endParaRPr lang="de-CH" dirty="0"/>
          </a:p>
        </p:txBody>
      </p:sp>
    </p:spTree>
    <p:extLst>
      <p:ext uri="{BB962C8B-B14F-4D97-AF65-F5344CB8AC3E}">
        <p14:creationId xmlns:p14="http://schemas.microsoft.com/office/powerpoint/2010/main" val="432091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532B592-E465-4160-92F8-1924F3141D4F}"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D50AAE0-B108-46E3-A90A-CF30B2CFF1AF}" type="slidenum">
              <a:rPr lang="de-CH" smtClean="0"/>
              <a:t>‹N°›</a:t>
            </a:fld>
            <a:endParaRPr lang="de-CH" dirty="0"/>
          </a:p>
        </p:txBody>
      </p:sp>
    </p:spTree>
    <p:extLst>
      <p:ext uri="{BB962C8B-B14F-4D97-AF65-F5344CB8AC3E}">
        <p14:creationId xmlns:p14="http://schemas.microsoft.com/office/powerpoint/2010/main" val="1603809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A532B592-E465-4160-92F8-1924F3141D4F}"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AD50AAE0-B108-46E3-A90A-CF30B2CFF1AF}" type="slidenum">
              <a:rPr lang="de-CH" smtClean="0"/>
              <a:t>‹N°›</a:t>
            </a:fld>
            <a:endParaRPr lang="de-CH" dirty="0"/>
          </a:p>
        </p:txBody>
      </p:sp>
    </p:spTree>
    <p:extLst>
      <p:ext uri="{BB962C8B-B14F-4D97-AF65-F5344CB8AC3E}">
        <p14:creationId xmlns:p14="http://schemas.microsoft.com/office/powerpoint/2010/main" val="987165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A532B592-E465-4160-92F8-1924F3141D4F}" type="datetimeFigureOut">
              <a:rPr lang="de-CH" smtClean="0"/>
              <a:t>30.10.2017</a:t>
            </a:fld>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AD50AAE0-B108-46E3-A90A-CF30B2CFF1AF}" type="slidenum">
              <a:rPr lang="de-CH" smtClean="0"/>
              <a:t>‹N°›</a:t>
            </a:fld>
            <a:endParaRPr lang="de-CH" dirty="0"/>
          </a:p>
        </p:txBody>
      </p:sp>
    </p:spTree>
    <p:extLst>
      <p:ext uri="{BB962C8B-B14F-4D97-AF65-F5344CB8AC3E}">
        <p14:creationId xmlns:p14="http://schemas.microsoft.com/office/powerpoint/2010/main" val="226881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A532B592-E465-4160-92F8-1924F3141D4F}" type="datetimeFigureOut">
              <a:rPr lang="de-CH" smtClean="0"/>
              <a:t>30.10.2017</a:t>
            </a:fld>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AD50AAE0-B108-46E3-A90A-CF30B2CFF1AF}" type="slidenum">
              <a:rPr lang="de-CH" smtClean="0"/>
              <a:t>‹N°›</a:t>
            </a:fld>
            <a:endParaRPr lang="de-CH" dirty="0"/>
          </a:p>
        </p:txBody>
      </p:sp>
    </p:spTree>
    <p:extLst>
      <p:ext uri="{BB962C8B-B14F-4D97-AF65-F5344CB8AC3E}">
        <p14:creationId xmlns:p14="http://schemas.microsoft.com/office/powerpoint/2010/main" val="143971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8" name="Bildplatzhalter 10"/>
          <p:cNvSpPr>
            <a:spLocks noGrp="1"/>
          </p:cNvSpPr>
          <p:nvPr>
            <p:ph type="pic" sz="quarter" idx="13"/>
          </p:nvPr>
        </p:nvSpPr>
        <p:spPr>
          <a:xfrm>
            <a:off x="4643438" y="1628775"/>
            <a:ext cx="4500563" cy="4392613"/>
          </a:xfrm>
        </p:spPr>
        <p:txBody>
          <a:bodyPr/>
          <a:lstStyle/>
          <a:p>
            <a:r>
              <a:rPr lang="de-DE" dirty="0" smtClean="0"/>
              <a:t>Bild durch Klicken auf Symbol hinzufügen</a:t>
            </a:r>
            <a:endParaRPr lang="de-CH" dirty="0"/>
          </a:p>
        </p:txBody>
      </p:sp>
      <p:sp>
        <p:nvSpPr>
          <p:cNvPr id="10" name="Textplatzhalter 9"/>
          <p:cNvSpPr>
            <a:spLocks noGrp="1"/>
          </p:cNvSpPr>
          <p:nvPr>
            <p:ph type="body" sz="quarter" idx="14" hasCustomPrompt="1"/>
          </p:nvPr>
        </p:nvSpPr>
        <p:spPr>
          <a:xfrm>
            <a:off x="468313" y="1539875"/>
            <a:ext cx="4032250" cy="4481513"/>
          </a:xfrm>
        </p:spPr>
        <p:txBody>
          <a:bodyPr/>
          <a:lstStyle>
            <a:lvl1pPr marL="342900" indent="-342900">
              <a:buFont typeface="Arial"/>
              <a:buChar char="•"/>
              <a:defRPr/>
            </a:lvl1pPr>
            <a:lvl2pPr>
              <a:defRPr sz="2400"/>
            </a:lvl2pPr>
          </a:lstStyle>
          <a:p>
            <a:pPr lvl="0"/>
            <a:r>
              <a:rPr lang="de-DE" dirty="0" smtClean="0"/>
              <a:t>Textmasterformate durch Klicken bearbeiten</a:t>
            </a:r>
          </a:p>
          <a:p>
            <a:pPr lvl="1"/>
            <a:r>
              <a:rPr lang="de-DE" dirty="0" smtClean="0"/>
              <a:t> zweite Stufe</a:t>
            </a:r>
          </a:p>
        </p:txBody>
      </p:sp>
    </p:spTree>
    <p:extLst>
      <p:ext uri="{BB962C8B-B14F-4D97-AF65-F5344CB8AC3E}">
        <p14:creationId xmlns:p14="http://schemas.microsoft.com/office/powerpoint/2010/main" val="49136855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532B592-E465-4160-92F8-1924F3141D4F}" type="datetimeFigureOut">
              <a:rPr lang="de-CH" smtClean="0"/>
              <a:t>30.10.2017</a:t>
            </a:fld>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AD50AAE0-B108-46E3-A90A-CF30B2CFF1AF}" type="slidenum">
              <a:rPr lang="de-CH" smtClean="0"/>
              <a:t>‹N°›</a:t>
            </a:fld>
            <a:endParaRPr lang="de-CH" dirty="0"/>
          </a:p>
        </p:txBody>
      </p:sp>
    </p:spTree>
    <p:extLst>
      <p:ext uri="{BB962C8B-B14F-4D97-AF65-F5344CB8AC3E}">
        <p14:creationId xmlns:p14="http://schemas.microsoft.com/office/powerpoint/2010/main" val="3165383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532B592-E465-4160-92F8-1924F3141D4F}"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AD50AAE0-B108-46E3-A90A-CF30B2CFF1AF}" type="slidenum">
              <a:rPr lang="de-CH" smtClean="0"/>
              <a:t>‹N°›</a:t>
            </a:fld>
            <a:endParaRPr lang="de-CH" dirty="0"/>
          </a:p>
        </p:txBody>
      </p:sp>
    </p:spTree>
    <p:extLst>
      <p:ext uri="{BB962C8B-B14F-4D97-AF65-F5344CB8AC3E}">
        <p14:creationId xmlns:p14="http://schemas.microsoft.com/office/powerpoint/2010/main" val="984307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532B592-E465-4160-92F8-1924F3141D4F}"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AD50AAE0-B108-46E3-A90A-CF30B2CFF1AF}" type="slidenum">
              <a:rPr lang="de-CH" smtClean="0"/>
              <a:t>‹N°›</a:t>
            </a:fld>
            <a:endParaRPr lang="de-CH" dirty="0"/>
          </a:p>
        </p:txBody>
      </p:sp>
    </p:spTree>
    <p:extLst>
      <p:ext uri="{BB962C8B-B14F-4D97-AF65-F5344CB8AC3E}">
        <p14:creationId xmlns:p14="http://schemas.microsoft.com/office/powerpoint/2010/main" val="2562467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A532B592-E465-4160-92F8-1924F3141D4F}"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D50AAE0-B108-46E3-A90A-CF30B2CFF1AF}" type="slidenum">
              <a:rPr lang="de-CH" smtClean="0"/>
              <a:t>‹N°›</a:t>
            </a:fld>
            <a:endParaRPr lang="de-CH" dirty="0"/>
          </a:p>
        </p:txBody>
      </p:sp>
    </p:spTree>
    <p:extLst>
      <p:ext uri="{BB962C8B-B14F-4D97-AF65-F5344CB8AC3E}">
        <p14:creationId xmlns:p14="http://schemas.microsoft.com/office/powerpoint/2010/main" val="3172178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A532B592-E465-4160-92F8-1924F3141D4F}"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D50AAE0-B108-46E3-A90A-CF30B2CFF1AF}" type="slidenum">
              <a:rPr lang="de-CH" smtClean="0"/>
              <a:t>‹N°›</a:t>
            </a:fld>
            <a:endParaRPr lang="de-CH" dirty="0"/>
          </a:p>
        </p:txBody>
      </p:sp>
    </p:spTree>
    <p:extLst>
      <p:ext uri="{BB962C8B-B14F-4D97-AF65-F5344CB8AC3E}">
        <p14:creationId xmlns:p14="http://schemas.microsoft.com/office/powerpoint/2010/main" val="21289624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14C8D4BE-ACFB-4401-BA3A-A110D4FAC445}"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1D92352A-B8DF-42AE-A4E6-3929A0AC344B}" type="slidenum">
              <a:rPr lang="de-CH" smtClean="0"/>
              <a:t>‹N°›</a:t>
            </a:fld>
            <a:endParaRPr lang="de-CH" dirty="0"/>
          </a:p>
        </p:txBody>
      </p:sp>
    </p:spTree>
    <p:extLst>
      <p:ext uri="{BB962C8B-B14F-4D97-AF65-F5344CB8AC3E}">
        <p14:creationId xmlns:p14="http://schemas.microsoft.com/office/powerpoint/2010/main" val="2229594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4C8D4BE-ACFB-4401-BA3A-A110D4FAC445}"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1D92352A-B8DF-42AE-A4E6-3929A0AC344B}" type="slidenum">
              <a:rPr lang="de-CH" smtClean="0"/>
              <a:t>‹N°›</a:t>
            </a:fld>
            <a:endParaRPr lang="de-CH" dirty="0"/>
          </a:p>
        </p:txBody>
      </p:sp>
    </p:spTree>
    <p:extLst>
      <p:ext uri="{BB962C8B-B14F-4D97-AF65-F5344CB8AC3E}">
        <p14:creationId xmlns:p14="http://schemas.microsoft.com/office/powerpoint/2010/main" val="398013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4C8D4BE-ACFB-4401-BA3A-A110D4FAC445}"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1D92352A-B8DF-42AE-A4E6-3929A0AC344B}" type="slidenum">
              <a:rPr lang="de-CH" smtClean="0"/>
              <a:t>‹N°›</a:t>
            </a:fld>
            <a:endParaRPr lang="de-CH" dirty="0"/>
          </a:p>
        </p:txBody>
      </p:sp>
    </p:spTree>
    <p:extLst>
      <p:ext uri="{BB962C8B-B14F-4D97-AF65-F5344CB8AC3E}">
        <p14:creationId xmlns:p14="http://schemas.microsoft.com/office/powerpoint/2010/main" val="23651734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14C8D4BE-ACFB-4401-BA3A-A110D4FAC445}"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1D92352A-B8DF-42AE-A4E6-3929A0AC344B}" type="slidenum">
              <a:rPr lang="de-CH" smtClean="0"/>
              <a:t>‹N°›</a:t>
            </a:fld>
            <a:endParaRPr lang="de-CH" dirty="0"/>
          </a:p>
        </p:txBody>
      </p:sp>
    </p:spTree>
    <p:extLst>
      <p:ext uri="{BB962C8B-B14F-4D97-AF65-F5344CB8AC3E}">
        <p14:creationId xmlns:p14="http://schemas.microsoft.com/office/powerpoint/2010/main" val="4173557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14C8D4BE-ACFB-4401-BA3A-A110D4FAC445}" type="datetimeFigureOut">
              <a:rPr lang="de-CH" smtClean="0"/>
              <a:t>30.10.2017</a:t>
            </a:fld>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1D92352A-B8DF-42AE-A4E6-3929A0AC344B}" type="slidenum">
              <a:rPr lang="de-CH" smtClean="0"/>
              <a:t>‹N°›</a:t>
            </a:fld>
            <a:endParaRPr lang="de-CH" dirty="0"/>
          </a:p>
        </p:txBody>
      </p:sp>
    </p:spTree>
    <p:extLst>
      <p:ext uri="{BB962C8B-B14F-4D97-AF65-F5344CB8AC3E}">
        <p14:creationId xmlns:p14="http://schemas.microsoft.com/office/powerpoint/2010/main" val="313594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Text unten">
    <p:spTree>
      <p:nvGrpSpPr>
        <p:cNvPr id="1" name=""/>
        <p:cNvGrpSpPr/>
        <p:nvPr/>
      </p:nvGrpSpPr>
      <p:grpSpPr>
        <a:xfrm>
          <a:off x="0" y="0"/>
          <a:ext cx="0" cy="0"/>
          <a:chOff x="0" y="0"/>
          <a:chExt cx="0" cy="0"/>
        </a:xfrm>
      </p:grpSpPr>
      <p:sp>
        <p:nvSpPr>
          <p:cNvPr id="8" name="Bildplatzhalter 10"/>
          <p:cNvSpPr>
            <a:spLocks noGrp="1"/>
          </p:cNvSpPr>
          <p:nvPr>
            <p:ph type="pic" sz="quarter" idx="13"/>
          </p:nvPr>
        </p:nvSpPr>
        <p:spPr>
          <a:xfrm>
            <a:off x="0" y="1628775"/>
            <a:ext cx="9144001" cy="3528417"/>
          </a:xfrm>
        </p:spPr>
        <p:txBody>
          <a:bodyPr/>
          <a:lstStyle/>
          <a:p>
            <a:r>
              <a:rPr lang="de-DE" dirty="0" smtClean="0"/>
              <a:t>Bild durch Klicken auf Symbol hinzufügen</a:t>
            </a:r>
            <a:endParaRPr lang="de-CH" dirty="0"/>
          </a:p>
        </p:txBody>
      </p:sp>
      <p:sp>
        <p:nvSpPr>
          <p:cNvPr id="10" name="Textplatzhalter 9"/>
          <p:cNvSpPr>
            <a:spLocks noGrp="1"/>
          </p:cNvSpPr>
          <p:nvPr>
            <p:ph type="body" sz="quarter" idx="14"/>
          </p:nvPr>
        </p:nvSpPr>
        <p:spPr>
          <a:xfrm>
            <a:off x="1259632" y="5251014"/>
            <a:ext cx="7416823" cy="833438"/>
          </a:xfrm>
        </p:spPr>
        <p:txBody>
          <a:bodyPr/>
          <a:lstStyle/>
          <a:p>
            <a:pPr lvl="0"/>
            <a:r>
              <a:rPr lang="de-DE" dirty="0" smtClean="0"/>
              <a:t>Textmasterformate durch Klicken bearbeiten</a:t>
            </a:r>
          </a:p>
        </p:txBody>
      </p:sp>
    </p:spTree>
    <p:extLst>
      <p:ext uri="{BB962C8B-B14F-4D97-AF65-F5344CB8AC3E}">
        <p14:creationId xmlns:p14="http://schemas.microsoft.com/office/powerpoint/2010/main" val="6061224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14C8D4BE-ACFB-4401-BA3A-A110D4FAC445}" type="datetimeFigureOut">
              <a:rPr lang="de-CH" smtClean="0"/>
              <a:t>30.10.2017</a:t>
            </a:fld>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1D92352A-B8DF-42AE-A4E6-3929A0AC344B}" type="slidenum">
              <a:rPr lang="de-CH" smtClean="0"/>
              <a:t>‹N°›</a:t>
            </a:fld>
            <a:endParaRPr lang="de-CH" dirty="0"/>
          </a:p>
        </p:txBody>
      </p:sp>
    </p:spTree>
    <p:extLst>
      <p:ext uri="{BB962C8B-B14F-4D97-AF65-F5344CB8AC3E}">
        <p14:creationId xmlns:p14="http://schemas.microsoft.com/office/powerpoint/2010/main" val="2533163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4C8D4BE-ACFB-4401-BA3A-A110D4FAC445}" type="datetimeFigureOut">
              <a:rPr lang="de-CH" smtClean="0"/>
              <a:t>30.10.2017</a:t>
            </a:fld>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1D92352A-B8DF-42AE-A4E6-3929A0AC344B}" type="slidenum">
              <a:rPr lang="de-CH" smtClean="0"/>
              <a:t>‹N°›</a:t>
            </a:fld>
            <a:endParaRPr lang="de-CH" dirty="0"/>
          </a:p>
        </p:txBody>
      </p:sp>
    </p:spTree>
    <p:extLst>
      <p:ext uri="{BB962C8B-B14F-4D97-AF65-F5344CB8AC3E}">
        <p14:creationId xmlns:p14="http://schemas.microsoft.com/office/powerpoint/2010/main" val="23147850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4C8D4BE-ACFB-4401-BA3A-A110D4FAC445}"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1D92352A-B8DF-42AE-A4E6-3929A0AC344B}" type="slidenum">
              <a:rPr lang="de-CH" smtClean="0"/>
              <a:t>‹N°›</a:t>
            </a:fld>
            <a:endParaRPr lang="de-CH" dirty="0"/>
          </a:p>
        </p:txBody>
      </p:sp>
    </p:spTree>
    <p:extLst>
      <p:ext uri="{BB962C8B-B14F-4D97-AF65-F5344CB8AC3E}">
        <p14:creationId xmlns:p14="http://schemas.microsoft.com/office/powerpoint/2010/main" val="37473785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4C8D4BE-ACFB-4401-BA3A-A110D4FAC445}"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1D92352A-B8DF-42AE-A4E6-3929A0AC344B}" type="slidenum">
              <a:rPr lang="de-CH" smtClean="0"/>
              <a:t>‹N°›</a:t>
            </a:fld>
            <a:endParaRPr lang="de-CH" dirty="0"/>
          </a:p>
        </p:txBody>
      </p:sp>
    </p:spTree>
    <p:extLst>
      <p:ext uri="{BB962C8B-B14F-4D97-AF65-F5344CB8AC3E}">
        <p14:creationId xmlns:p14="http://schemas.microsoft.com/office/powerpoint/2010/main" val="1140785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4C8D4BE-ACFB-4401-BA3A-A110D4FAC445}"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1D92352A-B8DF-42AE-A4E6-3929A0AC344B}" type="slidenum">
              <a:rPr lang="de-CH" smtClean="0"/>
              <a:t>‹N°›</a:t>
            </a:fld>
            <a:endParaRPr lang="de-CH" dirty="0"/>
          </a:p>
        </p:txBody>
      </p:sp>
    </p:spTree>
    <p:extLst>
      <p:ext uri="{BB962C8B-B14F-4D97-AF65-F5344CB8AC3E}">
        <p14:creationId xmlns:p14="http://schemas.microsoft.com/office/powerpoint/2010/main" val="33310880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4C8D4BE-ACFB-4401-BA3A-A110D4FAC445}"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1D92352A-B8DF-42AE-A4E6-3929A0AC344B}" type="slidenum">
              <a:rPr lang="de-CH" smtClean="0"/>
              <a:t>‹N°›</a:t>
            </a:fld>
            <a:endParaRPr lang="de-CH" dirty="0"/>
          </a:p>
        </p:txBody>
      </p:sp>
    </p:spTree>
    <p:extLst>
      <p:ext uri="{BB962C8B-B14F-4D97-AF65-F5344CB8AC3E}">
        <p14:creationId xmlns:p14="http://schemas.microsoft.com/office/powerpoint/2010/main" val="3337931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304D8DCF-885F-414A-9CFA-F87BEFAF5F6C}"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0143628D-1F6E-4B3A-AF53-75324B656802}" type="slidenum">
              <a:rPr lang="de-CH" smtClean="0"/>
              <a:t>‹N°›</a:t>
            </a:fld>
            <a:endParaRPr lang="de-CH" dirty="0"/>
          </a:p>
        </p:txBody>
      </p:sp>
    </p:spTree>
    <p:extLst>
      <p:ext uri="{BB962C8B-B14F-4D97-AF65-F5344CB8AC3E}">
        <p14:creationId xmlns:p14="http://schemas.microsoft.com/office/powerpoint/2010/main" val="21593731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304D8DCF-885F-414A-9CFA-F87BEFAF5F6C}"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0143628D-1F6E-4B3A-AF53-75324B656802}" type="slidenum">
              <a:rPr lang="de-CH" smtClean="0"/>
              <a:t>‹N°›</a:t>
            </a:fld>
            <a:endParaRPr lang="de-CH" dirty="0"/>
          </a:p>
        </p:txBody>
      </p:sp>
    </p:spTree>
    <p:extLst>
      <p:ext uri="{BB962C8B-B14F-4D97-AF65-F5344CB8AC3E}">
        <p14:creationId xmlns:p14="http://schemas.microsoft.com/office/powerpoint/2010/main" val="32727940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304D8DCF-885F-414A-9CFA-F87BEFAF5F6C}"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0143628D-1F6E-4B3A-AF53-75324B656802}" type="slidenum">
              <a:rPr lang="de-CH" smtClean="0"/>
              <a:t>‹N°›</a:t>
            </a:fld>
            <a:endParaRPr lang="de-CH" dirty="0"/>
          </a:p>
        </p:txBody>
      </p:sp>
    </p:spTree>
    <p:extLst>
      <p:ext uri="{BB962C8B-B14F-4D97-AF65-F5344CB8AC3E}">
        <p14:creationId xmlns:p14="http://schemas.microsoft.com/office/powerpoint/2010/main" val="5115218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304D8DCF-885F-414A-9CFA-F87BEFAF5F6C}"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0143628D-1F6E-4B3A-AF53-75324B656802}" type="slidenum">
              <a:rPr lang="de-CH" smtClean="0"/>
              <a:t>‹N°›</a:t>
            </a:fld>
            <a:endParaRPr lang="de-CH" dirty="0"/>
          </a:p>
        </p:txBody>
      </p:sp>
    </p:spTree>
    <p:extLst>
      <p:ext uri="{BB962C8B-B14F-4D97-AF65-F5344CB8AC3E}">
        <p14:creationId xmlns:p14="http://schemas.microsoft.com/office/powerpoint/2010/main" val="211213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Bildplatzhalter 10"/>
          <p:cNvSpPr>
            <a:spLocks noGrp="1"/>
          </p:cNvSpPr>
          <p:nvPr>
            <p:ph type="pic" sz="quarter" idx="13"/>
          </p:nvPr>
        </p:nvSpPr>
        <p:spPr>
          <a:xfrm>
            <a:off x="0" y="1628775"/>
            <a:ext cx="9144001" cy="4392613"/>
          </a:xfrm>
        </p:spPr>
        <p:txBody>
          <a:bodyPr/>
          <a:lstStyle/>
          <a:p>
            <a:r>
              <a:rPr lang="de-DE" dirty="0" smtClean="0"/>
              <a:t>Bild durch Klicken auf Symbol hinzufügen</a:t>
            </a:r>
            <a:endParaRPr lang="de-CH" dirty="0"/>
          </a:p>
        </p:txBody>
      </p:sp>
    </p:spTree>
    <p:extLst>
      <p:ext uri="{BB962C8B-B14F-4D97-AF65-F5344CB8AC3E}">
        <p14:creationId xmlns:p14="http://schemas.microsoft.com/office/powerpoint/2010/main" val="223913608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304D8DCF-885F-414A-9CFA-F87BEFAF5F6C}" type="datetimeFigureOut">
              <a:rPr lang="de-CH" smtClean="0"/>
              <a:t>30.10.2017</a:t>
            </a:fld>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0143628D-1F6E-4B3A-AF53-75324B656802}" type="slidenum">
              <a:rPr lang="de-CH" smtClean="0"/>
              <a:t>‹N°›</a:t>
            </a:fld>
            <a:endParaRPr lang="de-CH" dirty="0"/>
          </a:p>
        </p:txBody>
      </p:sp>
    </p:spTree>
    <p:extLst>
      <p:ext uri="{BB962C8B-B14F-4D97-AF65-F5344CB8AC3E}">
        <p14:creationId xmlns:p14="http://schemas.microsoft.com/office/powerpoint/2010/main" val="9278693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304D8DCF-885F-414A-9CFA-F87BEFAF5F6C}" type="datetimeFigureOut">
              <a:rPr lang="de-CH" smtClean="0"/>
              <a:t>30.10.2017</a:t>
            </a:fld>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0143628D-1F6E-4B3A-AF53-75324B656802}" type="slidenum">
              <a:rPr lang="de-CH" smtClean="0"/>
              <a:t>‹N°›</a:t>
            </a:fld>
            <a:endParaRPr lang="de-CH" dirty="0"/>
          </a:p>
        </p:txBody>
      </p:sp>
    </p:spTree>
    <p:extLst>
      <p:ext uri="{BB962C8B-B14F-4D97-AF65-F5344CB8AC3E}">
        <p14:creationId xmlns:p14="http://schemas.microsoft.com/office/powerpoint/2010/main" val="18865391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04D8DCF-885F-414A-9CFA-F87BEFAF5F6C}" type="datetimeFigureOut">
              <a:rPr lang="de-CH" smtClean="0"/>
              <a:t>30.10.2017</a:t>
            </a:fld>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0143628D-1F6E-4B3A-AF53-75324B656802}" type="slidenum">
              <a:rPr lang="de-CH" smtClean="0"/>
              <a:t>‹N°›</a:t>
            </a:fld>
            <a:endParaRPr lang="de-CH" dirty="0"/>
          </a:p>
        </p:txBody>
      </p:sp>
    </p:spTree>
    <p:extLst>
      <p:ext uri="{BB962C8B-B14F-4D97-AF65-F5344CB8AC3E}">
        <p14:creationId xmlns:p14="http://schemas.microsoft.com/office/powerpoint/2010/main" val="3743758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04D8DCF-885F-414A-9CFA-F87BEFAF5F6C}"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0143628D-1F6E-4B3A-AF53-75324B656802}" type="slidenum">
              <a:rPr lang="de-CH" smtClean="0"/>
              <a:t>‹N°›</a:t>
            </a:fld>
            <a:endParaRPr lang="de-CH" dirty="0"/>
          </a:p>
        </p:txBody>
      </p:sp>
    </p:spTree>
    <p:extLst>
      <p:ext uri="{BB962C8B-B14F-4D97-AF65-F5344CB8AC3E}">
        <p14:creationId xmlns:p14="http://schemas.microsoft.com/office/powerpoint/2010/main" val="40198065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04D8DCF-885F-414A-9CFA-F87BEFAF5F6C}" type="datetimeFigureOut">
              <a:rPr lang="de-CH" smtClean="0"/>
              <a:t>30.10.2017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0143628D-1F6E-4B3A-AF53-75324B656802}" type="slidenum">
              <a:rPr lang="de-CH" smtClean="0"/>
              <a:t>‹N°›</a:t>
            </a:fld>
            <a:endParaRPr lang="de-CH" dirty="0"/>
          </a:p>
        </p:txBody>
      </p:sp>
    </p:spTree>
    <p:extLst>
      <p:ext uri="{BB962C8B-B14F-4D97-AF65-F5344CB8AC3E}">
        <p14:creationId xmlns:p14="http://schemas.microsoft.com/office/powerpoint/2010/main" val="19391930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304D8DCF-885F-414A-9CFA-F87BEFAF5F6C}"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0143628D-1F6E-4B3A-AF53-75324B656802}" type="slidenum">
              <a:rPr lang="de-CH" smtClean="0"/>
              <a:t>‹N°›</a:t>
            </a:fld>
            <a:endParaRPr lang="de-CH" dirty="0"/>
          </a:p>
        </p:txBody>
      </p:sp>
    </p:spTree>
    <p:extLst>
      <p:ext uri="{BB962C8B-B14F-4D97-AF65-F5344CB8AC3E}">
        <p14:creationId xmlns:p14="http://schemas.microsoft.com/office/powerpoint/2010/main" val="20240293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304D8DCF-885F-414A-9CFA-F87BEFAF5F6C}" type="datetimeFigureOut">
              <a:rPr lang="de-CH" smtClean="0"/>
              <a:t>30.10.2017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0143628D-1F6E-4B3A-AF53-75324B656802}" type="slidenum">
              <a:rPr lang="de-CH" smtClean="0"/>
              <a:t>‹N°›</a:t>
            </a:fld>
            <a:endParaRPr lang="de-CH" dirty="0"/>
          </a:p>
        </p:txBody>
      </p:sp>
    </p:spTree>
    <p:extLst>
      <p:ext uri="{BB962C8B-B14F-4D97-AF65-F5344CB8AC3E}">
        <p14:creationId xmlns:p14="http://schemas.microsoft.com/office/powerpoint/2010/main" val="219994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r>
              <a:rPr lang="de-CH" dirty="0" smtClean="0"/>
              <a:t>Bundesamt für Verkehr, Patrick Lutz, Verfahrensleiter Sektion Bewilligung I</a:t>
            </a:r>
            <a:endParaRPr lang="de-CH" dirty="0"/>
          </a:p>
        </p:txBody>
      </p:sp>
      <p:sp>
        <p:nvSpPr>
          <p:cNvPr id="6" name="Foliennummernplatzhalter 5"/>
          <p:cNvSpPr>
            <a:spLocks noGrp="1"/>
          </p:cNvSpPr>
          <p:nvPr>
            <p:ph type="sldNum" sz="quarter" idx="12"/>
          </p:nvPr>
        </p:nvSpPr>
        <p:spPr/>
        <p:txBody>
          <a:bodyPr/>
          <a:lstStyle/>
          <a:p>
            <a:fld id="{88DA0DC6-AA1B-4CEF-9E5F-F57B7509EB16}" type="slidenum">
              <a:rPr lang="de-CH" smtClean="0"/>
              <a:t>‹N°›</a:t>
            </a:fld>
            <a:endParaRPr lang="de-CH" dirty="0"/>
          </a:p>
        </p:txBody>
      </p:sp>
    </p:spTree>
    <p:extLst>
      <p:ext uri="{BB962C8B-B14F-4D97-AF65-F5344CB8AC3E}">
        <p14:creationId xmlns:p14="http://schemas.microsoft.com/office/powerpoint/2010/main" val="12730485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r>
              <a:rPr lang="de-CH" dirty="0" smtClean="0"/>
              <a:t>Bundesamt für Verkehr, Patrick Lutz, Verfahrensleiter Sektion Bewilligung I</a:t>
            </a:r>
            <a:endParaRPr lang="de-CH" dirty="0"/>
          </a:p>
        </p:txBody>
      </p:sp>
      <p:sp>
        <p:nvSpPr>
          <p:cNvPr id="6" name="Foliennummernplatzhalter 5"/>
          <p:cNvSpPr>
            <a:spLocks noGrp="1"/>
          </p:cNvSpPr>
          <p:nvPr>
            <p:ph type="sldNum" sz="quarter" idx="12"/>
          </p:nvPr>
        </p:nvSpPr>
        <p:spPr/>
        <p:txBody>
          <a:bodyPr/>
          <a:lstStyle/>
          <a:p>
            <a:fld id="{88DA0DC6-AA1B-4CEF-9E5F-F57B7509EB16}" type="slidenum">
              <a:rPr lang="de-CH" smtClean="0"/>
              <a:t>‹N°›</a:t>
            </a:fld>
            <a:endParaRPr lang="de-CH" dirty="0"/>
          </a:p>
        </p:txBody>
      </p:sp>
    </p:spTree>
    <p:extLst>
      <p:ext uri="{BB962C8B-B14F-4D97-AF65-F5344CB8AC3E}">
        <p14:creationId xmlns:p14="http://schemas.microsoft.com/office/powerpoint/2010/main" val="18221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r>
              <a:rPr lang="de-CH" dirty="0" smtClean="0"/>
              <a:t>Bundesamt für Verkehr, Patrick Lutz, Verfahrensleiter Sektion Bewilligung I</a:t>
            </a:r>
            <a:endParaRPr lang="de-CH" dirty="0"/>
          </a:p>
        </p:txBody>
      </p:sp>
      <p:sp>
        <p:nvSpPr>
          <p:cNvPr id="6" name="Foliennummernplatzhalter 5"/>
          <p:cNvSpPr>
            <a:spLocks noGrp="1"/>
          </p:cNvSpPr>
          <p:nvPr>
            <p:ph type="sldNum" sz="quarter" idx="12"/>
          </p:nvPr>
        </p:nvSpPr>
        <p:spPr/>
        <p:txBody>
          <a:bodyPr/>
          <a:lstStyle/>
          <a:p>
            <a:fld id="{88DA0DC6-AA1B-4CEF-9E5F-F57B7509EB16}" type="slidenum">
              <a:rPr lang="de-CH" smtClean="0"/>
              <a:t>‹N°›</a:t>
            </a:fld>
            <a:endParaRPr lang="de-CH" dirty="0"/>
          </a:p>
        </p:txBody>
      </p:sp>
    </p:spTree>
    <p:extLst>
      <p:ext uri="{BB962C8B-B14F-4D97-AF65-F5344CB8AC3E}">
        <p14:creationId xmlns:p14="http://schemas.microsoft.com/office/powerpoint/2010/main" val="362619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Titelmasterformat durch Klicken bearbeiten</a:t>
            </a:r>
            <a:endParaRPr lang="de-DE" dirty="0"/>
          </a:p>
        </p:txBody>
      </p:sp>
      <p:sp>
        <p:nvSpPr>
          <p:cNvPr id="6" name="Textplatzhalter 2"/>
          <p:cNvSpPr>
            <a:spLocks noGrp="1"/>
          </p:cNvSpPr>
          <p:nvPr>
            <p:ph idx="1" hasCustomPrompt="1"/>
          </p:nvPr>
        </p:nvSpPr>
        <p:spPr>
          <a:xfrm>
            <a:off x="457200" y="1600200"/>
            <a:ext cx="8229600" cy="4525963"/>
          </a:xfrm>
          <a:prstGeom prst="rect">
            <a:avLst/>
          </a:prstGeom>
        </p:spPr>
        <p:txBody>
          <a:bodyPr vert="horz" lIns="91440" tIns="45720" rIns="91440" bIns="45720" rtlCol="0">
            <a:noAutofit/>
          </a:bodyPr>
          <a:lstStyle>
            <a:lvl1pPr marL="342900" indent="-342900">
              <a:buFont typeface="Arial"/>
              <a:buChar char="•"/>
              <a:defRPr/>
            </a:lvl1pPr>
            <a:lvl2pPr>
              <a:defRPr sz="2400"/>
            </a:lvl2pPr>
          </a:lstStyle>
          <a:p>
            <a:pPr lvl="0"/>
            <a:r>
              <a:rPr lang="de-DE" dirty="0" smtClean="0"/>
              <a:t>Textmasterformate durch Klicken bearbeiten</a:t>
            </a:r>
          </a:p>
          <a:p>
            <a:pPr lvl="1"/>
            <a:r>
              <a:rPr lang="de-DE" dirty="0" smtClean="0"/>
              <a:t>zweite Stufe</a:t>
            </a:r>
          </a:p>
        </p:txBody>
      </p:sp>
    </p:spTree>
    <p:extLst>
      <p:ext uri="{BB962C8B-B14F-4D97-AF65-F5344CB8AC3E}">
        <p14:creationId xmlns:p14="http://schemas.microsoft.com/office/powerpoint/2010/main" val="4172641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r>
              <a:rPr lang="de-CH" dirty="0" smtClean="0"/>
              <a:t>Bundesamt für Verkehr, Patrick Lutz, Verfahrensleiter Sektion Bewilligung I</a:t>
            </a:r>
            <a:endParaRPr lang="de-CH" dirty="0"/>
          </a:p>
        </p:txBody>
      </p:sp>
      <p:sp>
        <p:nvSpPr>
          <p:cNvPr id="7" name="Foliennummernplatzhalter 6"/>
          <p:cNvSpPr>
            <a:spLocks noGrp="1"/>
          </p:cNvSpPr>
          <p:nvPr>
            <p:ph type="sldNum" sz="quarter" idx="12"/>
          </p:nvPr>
        </p:nvSpPr>
        <p:spPr/>
        <p:txBody>
          <a:bodyPr/>
          <a:lstStyle/>
          <a:p>
            <a:fld id="{88DA0DC6-AA1B-4CEF-9E5F-F57B7509EB16}" type="slidenum">
              <a:rPr lang="de-CH" smtClean="0"/>
              <a:t>‹N°›</a:t>
            </a:fld>
            <a:endParaRPr lang="de-CH" dirty="0"/>
          </a:p>
        </p:txBody>
      </p:sp>
    </p:spTree>
    <p:extLst>
      <p:ext uri="{BB962C8B-B14F-4D97-AF65-F5344CB8AC3E}">
        <p14:creationId xmlns:p14="http://schemas.microsoft.com/office/powerpoint/2010/main" val="767069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r>
              <a:rPr lang="de-CH" dirty="0" smtClean="0"/>
              <a:t>Bundesamt für Verkehr, Patrick Lutz, Verfahrensleiter Sektion Bewilligung I</a:t>
            </a:r>
            <a:endParaRPr lang="de-CH" dirty="0"/>
          </a:p>
        </p:txBody>
      </p:sp>
      <p:sp>
        <p:nvSpPr>
          <p:cNvPr id="9" name="Foliennummernplatzhalter 8"/>
          <p:cNvSpPr>
            <a:spLocks noGrp="1"/>
          </p:cNvSpPr>
          <p:nvPr>
            <p:ph type="sldNum" sz="quarter" idx="12"/>
          </p:nvPr>
        </p:nvSpPr>
        <p:spPr/>
        <p:txBody>
          <a:bodyPr/>
          <a:lstStyle/>
          <a:p>
            <a:fld id="{88DA0DC6-AA1B-4CEF-9E5F-F57B7509EB16}" type="slidenum">
              <a:rPr lang="de-CH" smtClean="0"/>
              <a:t>‹N°›</a:t>
            </a:fld>
            <a:endParaRPr lang="de-CH" dirty="0"/>
          </a:p>
        </p:txBody>
      </p:sp>
    </p:spTree>
    <p:extLst>
      <p:ext uri="{BB962C8B-B14F-4D97-AF65-F5344CB8AC3E}">
        <p14:creationId xmlns:p14="http://schemas.microsoft.com/office/powerpoint/2010/main" val="16613178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r>
              <a:rPr lang="de-CH" dirty="0" smtClean="0"/>
              <a:t>Bundesamt für Verkehr, Patrick Lutz, Verfahrensleiter Sektion Bewilligung I</a:t>
            </a:r>
            <a:endParaRPr lang="de-CH" dirty="0"/>
          </a:p>
        </p:txBody>
      </p:sp>
      <p:sp>
        <p:nvSpPr>
          <p:cNvPr id="5" name="Foliennummernplatzhalter 4"/>
          <p:cNvSpPr>
            <a:spLocks noGrp="1"/>
          </p:cNvSpPr>
          <p:nvPr>
            <p:ph type="sldNum" sz="quarter" idx="12"/>
          </p:nvPr>
        </p:nvSpPr>
        <p:spPr/>
        <p:txBody>
          <a:bodyPr/>
          <a:lstStyle/>
          <a:p>
            <a:fld id="{88DA0DC6-AA1B-4CEF-9E5F-F57B7509EB16}" type="slidenum">
              <a:rPr lang="de-CH" smtClean="0"/>
              <a:t>‹N°›</a:t>
            </a:fld>
            <a:endParaRPr lang="de-CH" dirty="0"/>
          </a:p>
        </p:txBody>
      </p:sp>
    </p:spTree>
    <p:extLst>
      <p:ext uri="{BB962C8B-B14F-4D97-AF65-F5344CB8AC3E}">
        <p14:creationId xmlns:p14="http://schemas.microsoft.com/office/powerpoint/2010/main" val="7491808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r>
              <a:rPr lang="de-CH" dirty="0" smtClean="0"/>
              <a:t>Bundesamt für Verkehr, Patrick Lutz, Verfahrensleiter Sektion Bewilligung I</a:t>
            </a:r>
            <a:endParaRPr lang="de-CH" dirty="0"/>
          </a:p>
        </p:txBody>
      </p:sp>
      <p:sp>
        <p:nvSpPr>
          <p:cNvPr id="4" name="Foliennummernplatzhalter 3"/>
          <p:cNvSpPr>
            <a:spLocks noGrp="1"/>
          </p:cNvSpPr>
          <p:nvPr>
            <p:ph type="sldNum" sz="quarter" idx="12"/>
          </p:nvPr>
        </p:nvSpPr>
        <p:spPr/>
        <p:txBody>
          <a:bodyPr/>
          <a:lstStyle/>
          <a:p>
            <a:fld id="{88DA0DC6-AA1B-4CEF-9E5F-F57B7509EB16}" type="slidenum">
              <a:rPr lang="de-CH" smtClean="0"/>
              <a:t>‹N°›</a:t>
            </a:fld>
            <a:endParaRPr lang="de-CH" dirty="0"/>
          </a:p>
        </p:txBody>
      </p:sp>
    </p:spTree>
    <p:extLst>
      <p:ext uri="{BB962C8B-B14F-4D97-AF65-F5344CB8AC3E}">
        <p14:creationId xmlns:p14="http://schemas.microsoft.com/office/powerpoint/2010/main" val="263585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r>
              <a:rPr lang="de-CH" dirty="0" smtClean="0"/>
              <a:t>Bundesamt für Verkehr, Patrick Lutz, Verfahrensleiter Sektion Bewilligung I</a:t>
            </a:r>
            <a:endParaRPr lang="de-CH" dirty="0"/>
          </a:p>
        </p:txBody>
      </p:sp>
      <p:sp>
        <p:nvSpPr>
          <p:cNvPr id="7" name="Foliennummernplatzhalter 6"/>
          <p:cNvSpPr>
            <a:spLocks noGrp="1"/>
          </p:cNvSpPr>
          <p:nvPr>
            <p:ph type="sldNum" sz="quarter" idx="12"/>
          </p:nvPr>
        </p:nvSpPr>
        <p:spPr/>
        <p:txBody>
          <a:bodyPr/>
          <a:lstStyle/>
          <a:p>
            <a:fld id="{88DA0DC6-AA1B-4CEF-9E5F-F57B7509EB16}" type="slidenum">
              <a:rPr lang="de-CH" smtClean="0"/>
              <a:t>‹N°›</a:t>
            </a:fld>
            <a:endParaRPr lang="de-CH" dirty="0"/>
          </a:p>
        </p:txBody>
      </p:sp>
    </p:spTree>
    <p:extLst>
      <p:ext uri="{BB962C8B-B14F-4D97-AF65-F5344CB8AC3E}">
        <p14:creationId xmlns:p14="http://schemas.microsoft.com/office/powerpoint/2010/main" val="30703780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r>
              <a:rPr lang="de-CH" dirty="0" smtClean="0"/>
              <a:t>Bundesamt für Verkehr, Patrick Lutz, Verfahrensleiter Sektion Bewilligung I</a:t>
            </a:r>
            <a:endParaRPr lang="de-CH" dirty="0"/>
          </a:p>
        </p:txBody>
      </p:sp>
      <p:sp>
        <p:nvSpPr>
          <p:cNvPr id="7" name="Foliennummernplatzhalter 6"/>
          <p:cNvSpPr>
            <a:spLocks noGrp="1"/>
          </p:cNvSpPr>
          <p:nvPr>
            <p:ph type="sldNum" sz="quarter" idx="12"/>
          </p:nvPr>
        </p:nvSpPr>
        <p:spPr/>
        <p:txBody>
          <a:bodyPr/>
          <a:lstStyle/>
          <a:p>
            <a:fld id="{88DA0DC6-AA1B-4CEF-9E5F-F57B7509EB16}" type="slidenum">
              <a:rPr lang="de-CH" smtClean="0"/>
              <a:t>‹N°›</a:t>
            </a:fld>
            <a:endParaRPr lang="de-CH" dirty="0"/>
          </a:p>
        </p:txBody>
      </p:sp>
    </p:spTree>
    <p:extLst>
      <p:ext uri="{BB962C8B-B14F-4D97-AF65-F5344CB8AC3E}">
        <p14:creationId xmlns:p14="http://schemas.microsoft.com/office/powerpoint/2010/main" val="6491688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r>
              <a:rPr lang="de-CH" dirty="0" smtClean="0"/>
              <a:t>Bundesamt für Verkehr, Patrick Lutz, Verfahrensleiter Sektion Bewilligung I</a:t>
            </a:r>
            <a:endParaRPr lang="de-CH" dirty="0"/>
          </a:p>
        </p:txBody>
      </p:sp>
      <p:sp>
        <p:nvSpPr>
          <p:cNvPr id="6" name="Foliennummernplatzhalter 5"/>
          <p:cNvSpPr>
            <a:spLocks noGrp="1"/>
          </p:cNvSpPr>
          <p:nvPr>
            <p:ph type="sldNum" sz="quarter" idx="12"/>
          </p:nvPr>
        </p:nvSpPr>
        <p:spPr/>
        <p:txBody>
          <a:bodyPr/>
          <a:lstStyle/>
          <a:p>
            <a:fld id="{88DA0DC6-AA1B-4CEF-9E5F-F57B7509EB16}" type="slidenum">
              <a:rPr lang="de-CH" smtClean="0"/>
              <a:t>‹N°›</a:t>
            </a:fld>
            <a:endParaRPr lang="de-CH" dirty="0"/>
          </a:p>
        </p:txBody>
      </p:sp>
    </p:spTree>
    <p:extLst>
      <p:ext uri="{BB962C8B-B14F-4D97-AF65-F5344CB8AC3E}">
        <p14:creationId xmlns:p14="http://schemas.microsoft.com/office/powerpoint/2010/main" val="570664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r>
              <a:rPr lang="de-CH" dirty="0" smtClean="0"/>
              <a:t>Bundesamt für Verkehr, Patrick Lutz, Verfahrensleiter Sektion Bewilligung I</a:t>
            </a:r>
            <a:endParaRPr lang="de-CH" dirty="0"/>
          </a:p>
        </p:txBody>
      </p:sp>
      <p:sp>
        <p:nvSpPr>
          <p:cNvPr id="6" name="Foliennummernplatzhalter 5"/>
          <p:cNvSpPr>
            <a:spLocks noGrp="1"/>
          </p:cNvSpPr>
          <p:nvPr>
            <p:ph type="sldNum" sz="quarter" idx="12"/>
          </p:nvPr>
        </p:nvSpPr>
        <p:spPr/>
        <p:txBody>
          <a:bodyPr/>
          <a:lstStyle/>
          <a:p>
            <a:fld id="{88DA0DC6-AA1B-4CEF-9E5F-F57B7509EB16}" type="slidenum">
              <a:rPr lang="de-CH" smtClean="0"/>
              <a:t>‹N°›</a:t>
            </a:fld>
            <a:endParaRPr lang="de-CH" dirty="0"/>
          </a:p>
        </p:txBody>
      </p:sp>
    </p:spTree>
    <p:extLst>
      <p:ext uri="{BB962C8B-B14F-4D97-AF65-F5344CB8AC3E}">
        <p14:creationId xmlns:p14="http://schemas.microsoft.com/office/powerpoint/2010/main" val="258289716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r>
              <a:rPr lang="de-CH" dirty="0" smtClean="0"/>
              <a:t>Bundesamt für Verkehr, Patrick Lutz, Verfahrensleiter Sektion Bewilligung I</a:t>
            </a:r>
            <a:endParaRPr lang="de-CH" dirty="0"/>
          </a:p>
        </p:txBody>
      </p:sp>
      <p:sp>
        <p:nvSpPr>
          <p:cNvPr id="5" name="Foliennummernplatzhalter 4"/>
          <p:cNvSpPr>
            <a:spLocks noGrp="1"/>
          </p:cNvSpPr>
          <p:nvPr>
            <p:ph type="sldNum" sz="quarter" idx="12"/>
          </p:nvPr>
        </p:nvSpPr>
        <p:spPr/>
        <p:txBody>
          <a:bodyPr/>
          <a:lstStyle/>
          <a:p>
            <a:fld id="{88DA0DC6-AA1B-4CEF-9E5F-F57B7509EB16}" type="slidenum">
              <a:rPr lang="de-CH" smtClean="0"/>
              <a:t>‹N°›</a:t>
            </a:fld>
            <a:endParaRPr lang="de-CH" dirty="0"/>
          </a:p>
        </p:txBody>
      </p:sp>
    </p:spTree>
    <p:extLst>
      <p:ext uri="{BB962C8B-B14F-4D97-AF65-F5344CB8AC3E}">
        <p14:creationId xmlns:p14="http://schemas.microsoft.com/office/powerpoint/2010/main" val="21015093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16346051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8.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241288" y="233491"/>
            <a:ext cx="7427911" cy="1143000"/>
          </a:xfrm>
          <a:prstGeom prst="rect">
            <a:avLst/>
          </a:prstGeom>
        </p:spPr>
        <p:txBody>
          <a:bodyPr vert="horz" lIns="91440" tIns="45720" rIns="91440" bIns="45720" rtlCol="0" anchor="t" anchorCtr="0">
            <a:normAutofit/>
          </a:bodyPr>
          <a:lstStyle/>
          <a:p>
            <a:r>
              <a:rPr lang="de-DE" dirty="0" smtClean="0"/>
              <a:t>Titelmasterformat durch Klicken bearbeiten</a:t>
            </a:r>
            <a:endParaRPr lang="de-CH"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de-DE" dirty="0" smtClean="0"/>
              <a:t>Textmasterformat bearbeiten</a:t>
            </a:r>
          </a:p>
        </p:txBody>
      </p:sp>
      <p:pic>
        <p:nvPicPr>
          <p:cNvPr id="9" name="Picture 3"/>
          <p:cNvPicPr>
            <a:picLocks noChangeAspect="1" noChangeArrowheads="1"/>
          </p:cNvPicPr>
          <p:nvPr/>
        </p:nvPicPr>
        <p:blipFill>
          <a:blip r:embed="rId12" cstate="print"/>
          <a:srcRect/>
          <a:stretch>
            <a:fillRect/>
          </a:stretch>
        </p:blipFill>
        <p:spPr bwMode="auto">
          <a:xfrm>
            <a:off x="908553" y="376197"/>
            <a:ext cx="276225" cy="304800"/>
          </a:xfrm>
          <a:prstGeom prst="rect">
            <a:avLst/>
          </a:prstGeom>
          <a:noFill/>
          <a:ln w="9525">
            <a:noFill/>
            <a:miter lim="800000"/>
            <a:headEnd/>
            <a:tailEnd/>
          </a:ln>
        </p:spPr>
      </p:pic>
      <p:cxnSp>
        <p:nvCxnSpPr>
          <p:cNvPr id="20" name="Gerade Verbindung 19"/>
          <p:cNvCxnSpPr/>
          <p:nvPr userDrawn="1"/>
        </p:nvCxnSpPr>
        <p:spPr>
          <a:xfrm>
            <a:off x="1362075" y="6168398"/>
            <a:ext cx="7348538" cy="0"/>
          </a:xfrm>
          <a:prstGeom prst="line">
            <a:avLst/>
          </a:prstGeom>
          <a:ln w="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Textfeld 20"/>
          <p:cNvSpPr txBox="1"/>
          <p:nvPr userDrawn="1"/>
        </p:nvSpPr>
        <p:spPr>
          <a:xfrm>
            <a:off x="1350812" y="6197469"/>
            <a:ext cx="1637012" cy="138499"/>
          </a:xfrm>
          <a:prstGeom prst="rect">
            <a:avLst/>
          </a:prstGeom>
          <a:noFill/>
        </p:spPr>
        <p:txBody>
          <a:bodyPr wrap="square" lIns="0" tIns="0" rIns="0" bIns="0" rtlCol="0">
            <a:spAutoFit/>
          </a:bodyPr>
          <a:lstStyle/>
          <a:p>
            <a:r>
              <a:rPr lang="fr-CH" sz="900" b="1" noProof="0" dirty="0" smtClean="0">
                <a:latin typeface="Arial"/>
                <a:cs typeface="Arial"/>
              </a:rPr>
              <a:t>Office fédéral</a:t>
            </a:r>
            <a:r>
              <a:rPr lang="fr-CH" sz="900" b="1" baseline="0" noProof="0" dirty="0" smtClean="0">
                <a:latin typeface="Arial"/>
                <a:cs typeface="Arial"/>
              </a:rPr>
              <a:t> des transports</a:t>
            </a:r>
            <a:r>
              <a:rPr lang="fr-CH" sz="900" b="1" noProof="0" dirty="0" smtClean="0">
                <a:latin typeface="Arial"/>
                <a:cs typeface="Arial"/>
              </a:rPr>
              <a:t>,</a:t>
            </a:r>
            <a:endParaRPr lang="fr-CH" sz="900" b="1" noProof="0" dirty="0">
              <a:latin typeface="Arial"/>
              <a:cs typeface="Arial"/>
            </a:endParaRPr>
          </a:p>
        </p:txBody>
      </p:sp>
      <p:sp>
        <p:nvSpPr>
          <p:cNvPr id="23" name="Text Box 33"/>
          <p:cNvSpPr txBox="1">
            <a:spLocks noChangeArrowheads="1"/>
          </p:cNvSpPr>
          <p:nvPr userDrawn="1"/>
        </p:nvSpPr>
        <p:spPr bwMode="auto">
          <a:xfrm>
            <a:off x="6444208" y="6201848"/>
            <a:ext cx="2266950" cy="135293"/>
          </a:xfrm>
          <a:prstGeom prst="rect">
            <a:avLst/>
          </a:prstGeom>
          <a:noFill/>
          <a:ln w="9525">
            <a:noFill/>
            <a:miter lim="800000"/>
            <a:headEnd/>
            <a:tailEnd/>
          </a:ln>
          <a:effectLst/>
        </p:spPr>
        <p:txBody>
          <a:bodyPr lIns="0" tIns="0" rIns="0" bIns="0">
            <a:spAutoFit/>
          </a:bodyPr>
          <a:lstStyle/>
          <a:p>
            <a:pPr algn="r">
              <a:lnSpc>
                <a:spcPct val="105000"/>
              </a:lnSpc>
              <a:spcBef>
                <a:spcPct val="50000"/>
              </a:spcBef>
              <a:defRPr/>
            </a:pPr>
            <a:fld id="{E803E385-CBBA-48A7-BF71-2160AADA2540}" type="slidenum">
              <a:rPr lang="de-CH" sz="900" smtClean="0">
                <a:latin typeface="Arial" charset="0"/>
              </a:rPr>
              <a:pPr algn="r">
                <a:lnSpc>
                  <a:spcPct val="105000"/>
                </a:lnSpc>
                <a:spcBef>
                  <a:spcPct val="50000"/>
                </a:spcBef>
                <a:defRPr/>
              </a:pPr>
              <a:t>‹N°›</a:t>
            </a:fld>
            <a:r>
              <a:rPr lang="de-CH" sz="900" dirty="0" smtClean="0">
                <a:latin typeface="Arial" charset="0"/>
              </a:rPr>
              <a:t> </a:t>
            </a:r>
            <a:endParaRPr lang="de-CH" sz="900" dirty="0">
              <a:latin typeface="Arial" charset="0"/>
            </a:endParaRPr>
          </a:p>
        </p:txBody>
      </p:sp>
      <p:sp>
        <p:nvSpPr>
          <p:cNvPr id="7" name="Textfeld 6"/>
          <p:cNvSpPr txBox="1"/>
          <p:nvPr userDrawn="1"/>
        </p:nvSpPr>
        <p:spPr>
          <a:xfrm>
            <a:off x="1259632" y="6309320"/>
            <a:ext cx="1512168" cy="230832"/>
          </a:xfrm>
          <a:prstGeom prst="rect">
            <a:avLst/>
          </a:prstGeom>
          <a:noFill/>
        </p:spPr>
        <p:txBody>
          <a:bodyPr wrap="square" rtlCol="0">
            <a:spAutoFit/>
          </a:bodyPr>
          <a:lstStyle/>
          <a:p>
            <a:r>
              <a:rPr lang="fr-CH" sz="900" noProof="0" dirty="0" smtClean="0"/>
              <a:t>23</a:t>
            </a:r>
            <a:r>
              <a:rPr lang="fr-CH" sz="900" baseline="0" noProof="0" dirty="0" smtClean="0"/>
              <a:t> aoû</a:t>
            </a:r>
            <a:r>
              <a:rPr lang="fr-CH" sz="900" noProof="0" dirty="0" smtClean="0"/>
              <a:t>t 2017</a:t>
            </a:r>
          </a:p>
        </p:txBody>
      </p:sp>
      <p:sp>
        <p:nvSpPr>
          <p:cNvPr id="24" name="Textfeld 23"/>
          <p:cNvSpPr txBox="1"/>
          <p:nvPr userDrawn="1"/>
        </p:nvSpPr>
        <p:spPr>
          <a:xfrm>
            <a:off x="2874527" y="6151302"/>
            <a:ext cx="5040560" cy="230832"/>
          </a:xfrm>
          <a:prstGeom prst="rect">
            <a:avLst/>
          </a:prstGeom>
          <a:noFill/>
        </p:spPr>
        <p:txBody>
          <a:bodyPr wrap="square" rtlCol="0">
            <a:spAutoFit/>
          </a:bodyPr>
          <a:lstStyle/>
          <a:p>
            <a:r>
              <a:rPr lang="de-DE" sz="900" dirty="0" smtClean="0"/>
              <a:t>Patrick Lutz,</a:t>
            </a:r>
            <a:r>
              <a:rPr lang="de-DE" sz="900" baseline="0" dirty="0" smtClean="0"/>
              <a:t> </a:t>
            </a:r>
            <a:r>
              <a:rPr lang="fr-CH" sz="900" baseline="0" noProof="0" dirty="0" smtClean="0"/>
              <a:t>Section</a:t>
            </a:r>
            <a:r>
              <a:rPr lang="de-DE" sz="900" baseline="0" dirty="0" smtClean="0"/>
              <a:t> </a:t>
            </a:r>
            <a:r>
              <a:rPr lang="fr-CH" sz="900" baseline="0" noProof="0" dirty="0" smtClean="0"/>
              <a:t>Autorisations </a:t>
            </a:r>
            <a:r>
              <a:rPr lang="de-DE" sz="900" baseline="0" dirty="0" smtClean="0"/>
              <a:t> I</a:t>
            </a:r>
            <a:endParaRPr lang="de-DE" sz="900" dirty="0" smtClean="0"/>
          </a:p>
        </p:txBody>
      </p:sp>
      <p:pic>
        <p:nvPicPr>
          <p:cNvPr id="4" name="Grafik 3"/>
          <p:cNvPicPr>
            <a:picLocks noChangeAspect="1"/>
          </p:cNvPicPr>
          <p:nvPr userDrawn="1"/>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190750" y="1047750"/>
            <a:ext cx="4762500" cy="4762500"/>
          </a:xfrm>
          <a:prstGeom prst="rect">
            <a:avLst/>
          </a:prstGeom>
        </p:spPr>
      </p:pic>
    </p:spTree>
    <p:extLst>
      <p:ext uri="{BB962C8B-B14F-4D97-AF65-F5344CB8AC3E}">
        <p14:creationId xmlns:p14="http://schemas.microsoft.com/office/powerpoint/2010/main" val="1401426264"/>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6" r:id="rId3"/>
    <p:sldLayoutId id="2147483652" r:id="rId4"/>
    <p:sldLayoutId id="2147483660" r:id="rId5"/>
    <p:sldLayoutId id="2147483661" r:id="rId6"/>
    <p:sldLayoutId id="2147483662" r:id="rId7"/>
    <p:sldLayoutId id="2147483667" r:id="rId8"/>
    <p:sldLayoutId id="2147483669" r:id="rId9"/>
    <p:sldLayoutId id="2147483755" r:id="rId10"/>
  </p:sldLayoutIdLst>
  <p:timing>
    <p:tnLst>
      <p:par>
        <p:cTn id="1" dur="indefinite" restart="never" nodeType="tmRoot"/>
      </p:par>
    </p:tnLst>
  </p:timing>
  <p:hf sldNum="0"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ts val="2600"/>
        </a:lnSpc>
        <a:spcBef>
          <a:spcPts val="0"/>
        </a:spcBef>
        <a:buFont typeface="Arial"/>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EDDB9-EA6A-42A6-A86B-D3EA42F94CEA}" type="datetimeFigureOut">
              <a:rPr lang="de-CH" smtClean="0"/>
              <a:t>30.10.2017</a:t>
            </a:fld>
            <a:endParaRPr lang="de-CH" dirty="0"/>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26E1D-57EF-416B-86FF-77BC063B4981}" type="slidenum">
              <a:rPr lang="de-CH" smtClean="0"/>
              <a:t>‹N°›</a:t>
            </a:fld>
            <a:endParaRPr lang="de-CH" dirty="0"/>
          </a:p>
        </p:txBody>
      </p:sp>
    </p:spTree>
    <p:extLst>
      <p:ext uri="{BB962C8B-B14F-4D97-AF65-F5344CB8AC3E}">
        <p14:creationId xmlns:p14="http://schemas.microsoft.com/office/powerpoint/2010/main" val="296369064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29F7B-3506-4E22-A596-D55EC06E2589}" type="datetimeFigureOut">
              <a:rPr lang="de-CH" smtClean="0"/>
              <a:t>30.10.2017</a:t>
            </a:fld>
            <a:endParaRPr lang="de-CH" dirty="0"/>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06245-2851-4ABF-9CD6-898A27C8D3AF}" type="slidenum">
              <a:rPr lang="de-CH" smtClean="0"/>
              <a:t>‹N°›</a:t>
            </a:fld>
            <a:endParaRPr lang="de-CH" dirty="0"/>
          </a:p>
        </p:txBody>
      </p:sp>
    </p:spTree>
    <p:extLst>
      <p:ext uri="{BB962C8B-B14F-4D97-AF65-F5344CB8AC3E}">
        <p14:creationId xmlns:p14="http://schemas.microsoft.com/office/powerpoint/2010/main" val="132574551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B1C58-F4F2-44DA-B2DE-C9D60F374A1D}" type="datetimeFigureOut">
              <a:rPr lang="de-CH" smtClean="0"/>
              <a:t>30.10.2017</a:t>
            </a:fld>
            <a:endParaRPr lang="de-CH" dirty="0"/>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A6DA0-18ED-4B96-B568-19A5D22DE6E1}" type="slidenum">
              <a:rPr lang="de-CH" smtClean="0"/>
              <a:t>‹N°›</a:t>
            </a:fld>
            <a:endParaRPr lang="de-CH" dirty="0"/>
          </a:p>
        </p:txBody>
      </p:sp>
    </p:spTree>
    <p:extLst>
      <p:ext uri="{BB962C8B-B14F-4D97-AF65-F5344CB8AC3E}">
        <p14:creationId xmlns:p14="http://schemas.microsoft.com/office/powerpoint/2010/main" val="68437995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dirty="0" smtClean="0"/>
              <a:t>Bundesamt für Verkehr, Sektion Bewilligungen 1, August 2017</a:t>
            </a:r>
            <a:endParaRPr lang="de-CH" dirty="0"/>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dirty="0" smtClean="0"/>
              <a:t>Patrick Lutz</a:t>
            </a:r>
            <a:endParaRPr lang="de-CH" dirty="0"/>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AAE0-B108-46E3-A90A-CF30B2CFF1AF}" type="slidenum">
              <a:rPr lang="de-CH" smtClean="0"/>
              <a:t>‹N°›</a:t>
            </a:fld>
            <a:endParaRPr lang="de-CH" dirty="0"/>
          </a:p>
        </p:txBody>
      </p:sp>
    </p:spTree>
    <p:extLst>
      <p:ext uri="{BB962C8B-B14F-4D97-AF65-F5344CB8AC3E}">
        <p14:creationId xmlns:p14="http://schemas.microsoft.com/office/powerpoint/2010/main" val="15703416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8D4BE-ACFB-4401-BA3A-A110D4FAC445}" type="datetimeFigureOut">
              <a:rPr lang="de-CH" smtClean="0"/>
              <a:t>30.10.2017</a:t>
            </a:fld>
            <a:endParaRPr lang="de-CH" dirty="0"/>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2352A-B8DF-42AE-A4E6-3929A0AC344B}" type="slidenum">
              <a:rPr lang="de-CH" smtClean="0"/>
              <a:t>‹N°›</a:t>
            </a:fld>
            <a:endParaRPr lang="de-CH" dirty="0"/>
          </a:p>
        </p:txBody>
      </p:sp>
    </p:spTree>
    <p:extLst>
      <p:ext uri="{BB962C8B-B14F-4D97-AF65-F5344CB8AC3E}">
        <p14:creationId xmlns:p14="http://schemas.microsoft.com/office/powerpoint/2010/main" val="99406871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D8DCF-885F-414A-9CFA-F87BEFAF5F6C}" type="datetimeFigureOut">
              <a:rPr lang="de-CH" smtClean="0"/>
              <a:t>30.10.2017</a:t>
            </a:fld>
            <a:endParaRPr lang="de-CH" dirty="0"/>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3628D-1F6E-4B3A-AF53-75324B656802}" type="slidenum">
              <a:rPr lang="de-CH" smtClean="0"/>
              <a:t>‹N°›</a:t>
            </a:fld>
            <a:endParaRPr lang="de-CH" dirty="0"/>
          </a:p>
        </p:txBody>
      </p:sp>
    </p:spTree>
    <p:extLst>
      <p:ext uri="{BB962C8B-B14F-4D97-AF65-F5344CB8AC3E}">
        <p14:creationId xmlns:p14="http://schemas.microsoft.com/office/powerpoint/2010/main" val="263266773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dirty="0" smtClean="0"/>
              <a:t>Bundesamt für Verkehr, Patrick Lutz, Verfahrensleiter Sektion Bewilligung I</a:t>
            </a:r>
            <a:endParaRPr lang="de-CH" dirty="0"/>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A0DC6-AA1B-4CEF-9E5F-F57B7509EB16}" type="slidenum">
              <a:rPr lang="de-CH" smtClean="0"/>
              <a:t>‹N°›</a:t>
            </a:fld>
            <a:endParaRPr lang="de-CH" dirty="0"/>
          </a:p>
        </p:txBody>
      </p:sp>
    </p:spTree>
    <p:extLst>
      <p:ext uri="{BB962C8B-B14F-4D97-AF65-F5344CB8AC3E}">
        <p14:creationId xmlns:p14="http://schemas.microsoft.com/office/powerpoint/2010/main" val="40965891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r="19091"/>
          <a:stretch/>
        </p:blipFill>
        <p:spPr>
          <a:xfrm>
            <a:off x="1043608" y="620688"/>
            <a:ext cx="7488832" cy="5976664"/>
          </a:xfrm>
          <a:prstGeom prst="rect">
            <a:avLst/>
          </a:prstGeom>
        </p:spPr>
      </p:pic>
      <p:sp>
        <p:nvSpPr>
          <p:cNvPr id="6" name="Titel 5"/>
          <p:cNvSpPr>
            <a:spLocks noGrp="1"/>
          </p:cNvSpPr>
          <p:nvPr>
            <p:ph type="ctrTitle"/>
          </p:nvPr>
        </p:nvSpPr>
        <p:spPr>
          <a:xfrm>
            <a:off x="1043608" y="1268760"/>
            <a:ext cx="7128792" cy="3996518"/>
          </a:xfrm>
        </p:spPr>
        <p:txBody>
          <a:bodyPr/>
          <a:lstStyle/>
          <a:p>
            <a:pPr algn="ctr"/>
            <a:r>
              <a:rPr lang="fr-CH" sz="3800" dirty="0" smtClean="0"/>
              <a:t/>
            </a:r>
            <a:br>
              <a:rPr lang="fr-CH" sz="3800" dirty="0" smtClean="0"/>
            </a:br>
            <a:r>
              <a:rPr lang="fr-CH" sz="3800" dirty="0" smtClean="0"/>
              <a:t>Procédures d’approbation des plans</a:t>
            </a:r>
            <a:br>
              <a:rPr lang="fr-CH" sz="3800" dirty="0" smtClean="0"/>
            </a:br>
            <a:r>
              <a:rPr lang="fr-CH" sz="3800" dirty="0" smtClean="0"/>
              <a:t/>
            </a:r>
            <a:br>
              <a:rPr lang="fr-CH" sz="3800" dirty="0" smtClean="0"/>
            </a:br>
            <a:r>
              <a:rPr lang="fr-CH" sz="3800" dirty="0" smtClean="0"/>
              <a:t>Conseils et informations</a:t>
            </a:r>
            <a:endParaRPr lang="fr-CH" sz="3800" dirty="0"/>
          </a:p>
        </p:txBody>
      </p:sp>
      <p:sp>
        <p:nvSpPr>
          <p:cNvPr id="11" name="Textplatzhalter 10"/>
          <p:cNvSpPr>
            <a:spLocks noGrp="1"/>
          </p:cNvSpPr>
          <p:nvPr>
            <p:ph type="body" sz="quarter" idx="15"/>
          </p:nvPr>
        </p:nvSpPr>
        <p:spPr>
          <a:xfrm>
            <a:off x="3707904" y="5643315"/>
            <a:ext cx="5040461" cy="607342"/>
          </a:xfrm>
        </p:spPr>
        <p:txBody>
          <a:bodyPr/>
          <a:lstStyle/>
          <a:p>
            <a:r>
              <a:rPr lang="de-CH" dirty="0" smtClean="0"/>
              <a:t>André von der </a:t>
            </a:r>
            <a:r>
              <a:rPr lang="de-CH" dirty="0" err="1" smtClean="0"/>
              <a:t>Weid</a:t>
            </a:r>
            <a:r>
              <a:rPr lang="de-CH" dirty="0" smtClean="0"/>
              <a:t>, OFT</a:t>
            </a:r>
            <a:endParaRPr lang="de-CH" dirty="0"/>
          </a:p>
        </p:txBody>
      </p:sp>
      <p:sp>
        <p:nvSpPr>
          <p:cNvPr id="12" name="Textplatzhalter 11"/>
          <p:cNvSpPr>
            <a:spLocks noGrp="1"/>
          </p:cNvSpPr>
          <p:nvPr>
            <p:ph type="body" sz="quarter" idx="16"/>
          </p:nvPr>
        </p:nvSpPr>
        <p:spPr>
          <a:xfrm>
            <a:off x="395536" y="5674657"/>
            <a:ext cx="3528392" cy="576000"/>
          </a:xfrm>
        </p:spPr>
        <p:txBody>
          <a:bodyPr/>
          <a:lstStyle/>
          <a:p>
            <a:r>
              <a:rPr lang="fr-CH" dirty="0" smtClean="0"/>
              <a:t>3 novembre 2017</a:t>
            </a:r>
            <a:endParaRPr lang="fr-CH" dirty="0"/>
          </a:p>
        </p:txBody>
      </p:sp>
    </p:spTree>
    <p:extLst>
      <p:ext uri="{BB962C8B-B14F-4D97-AF65-F5344CB8AC3E}">
        <p14:creationId xmlns:p14="http://schemas.microsoft.com/office/powerpoint/2010/main" val="163806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CH" sz="2800" dirty="0" smtClean="0"/>
              <a:t>Instruments permettant de limiter les risques liés au projet ou à la procédure</a:t>
            </a:r>
            <a:endParaRPr lang="fr-CH" sz="2800" dirty="0"/>
          </a:p>
        </p:txBody>
      </p:sp>
      <p:pic>
        <p:nvPicPr>
          <p:cNvPr id="5" name="Bildplatzhalt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5864" r="15864"/>
          <a:stretch>
            <a:fillRect/>
          </a:stretch>
        </p:blipFill>
        <p:spPr>
          <a:xfrm>
            <a:off x="447506" y="1628775"/>
            <a:ext cx="4052485" cy="3955282"/>
          </a:xfrm>
        </p:spPr>
      </p:pic>
      <p:sp>
        <p:nvSpPr>
          <p:cNvPr id="4" name="Textplatzhalter 3"/>
          <p:cNvSpPr>
            <a:spLocks noGrp="1"/>
          </p:cNvSpPr>
          <p:nvPr>
            <p:ph type="body" sz="quarter" idx="14"/>
          </p:nvPr>
        </p:nvSpPr>
        <p:spPr>
          <a:xfrm>
            <a:off x="4499991" y="1302160"/>
            <a:ext cx="4042509" cy="4608512"/>
          </a:xfrm>
        </p:spPr>
        <p:txBody>
          <a:bodyPr/>
          <a:lstStyle/>
          <a:p>
            <a:r>
              <a:rPr lang="fr-CH" dirty="0" smtClean="0"/>
              <a:t>Demande préalable auprès du canton/de l’autorité fédérale</a:t>
            </a:r>
          </a:p>
          <a:p>
            <a:pPr marL="0" indent="0">
              <a:lnSpc>
                <a:spcPct val="100000"/>
              </a:lnSpc>
              <a:buNone/>
            </a:pPr>
            <a:r>
              <a:rPr lang="fr-CH" sz="800" dirty="0" smtClean="0"/>
              <a:t> </a:t>
            </a:r>
          </a:p>
          <a:p>
            <a:r>
              <a:rPr lang="fr-CH" dirty="0" smtClean="0"/>
              <a:t>Séance de lancement avec l’OFT et les autres autorités concernées</a:t>
            </a:r>
          </a:p>
          <a:p>
            <a:pPr>
              <a:lnSpc>
                <a:spcPct val="100000"/>
              </a:lnSpc>
            </a:pPr>
            <a:endParaRPr lang="fr-CH" sz="800" dirty="0" smtClean="0"/>
          </a:p>
          <a:p>
            <a:r>
              <a:rPr lang="fr-FR" dirty="0"/>
              <a:t>E</a:t>
            </a:r>
            <a:r>
              <a:rPr lang="fr-FR" dirty="0" smtClean="0"/>
              <a:t>nquête préliminaire (art.  8 </a:t>
            </a:r>
            <a:r>
              <a:rPr lang="fr-FR" dirty="0" err="1" smtClean="0"/>
              <a:t>OEIE</a:t>
            </a:r>
            <a:r>
              <a:rPr lang="fr-FR" dirty="0" smtClean="0"/>
              <a:t>) </a:t>
            </a:r>
            <a:endParaRPr lang="fr-CH" dirty="0" smtClean="0"/>
          </a:p>
          <a:p>
            <a:pPr marL="0" indent="0">
              <a:lnSpc>
                <a:spcPct val="100000"/>
              </a:lnSpc>
              <a:buNone/>
            </a:pPr>
            <a:r>
              <a:rPr lang="fr-CH" sz="800" dirty="0" smtClean="0">
                <a:solidFill>
                  <a:srgbClr val="FF0000"/>
                </a:solidFill>
              </a:rPr>
              <a:t> </a:t>
            </a:r>
          </a:p>
          <a:p>
            <a:r>
              <a:rPr lang="fr-CH" dirty="0" smtClean="0"/>
              <a:t>Avant-dossier de demande d’AP partie 1 → vérifier si dossier complet, examen matériel partiel</a:t>
            </a:r>
          </a:p>
          <a:p>
            <a:endParaRPr lang="fr-CH" dirty="0" smtClean="0">
              <a:solidFill>
                <a:srgbClr val="FF0000"/>
              </a:solidFill>
            </a:endParaRPr>
          </a:p>
          <a:p>
            <a:endParaRPr lang="fr-CH" dirty="0" smtClean="0">
              <a:solidFill>
                <a:srgbClr val="FF0000"/>
              </a:solidFill>
            </a:endParaRPr>
          </a:p>
          <a:p>
            <a:endParaRPr lang="fr-CH" dirty="0"/>
          </a:p>
        </p:txBody>
      </p:sp>
    </p:spTree>
    <p:extLst>
      <p:ext uri="{BB962C8B-B14F-4D97-AF65-F5344CB8AC3E}">
        <p14:creationId xmlns:p14="http://schemas.microsoft.com/office/powerpoint/2010/main" val="3729352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3"/>
          </p:nvPr>
        </p:nvSpPr>
        <p:spPr>
          <a:xfrm>
            <a:off x="316609" y="836712"/>
            <a:ext cx="9108475" cy="4486310"/>
          </a:xfrm>
        </p:spPr>
      </p:sp>
      <p:sp>
        <p:nvSpPr>
          <p:cNvPr id="3" name="Textplatzhalter 2"/>
          <p:cNvSpPr>
            <a:spLocks noGrp="1"/>
          </p:cNvSpPr>
          <p:nvPr>
            <p:ph type="body" sz="quarter" idx="14"/>
          </p:nvPr>
        </p:nvSpPr>
        <p:spPr>
          <a:xfrm>
            <a:off x="1259632" y="5421281"/>
            <a:ext cx="7416823" cy="823723"/>
          </a:xfrm>
        </p:spPr>
        <p:txBody>
          <a:bodyPr/>
          <a:lstStyle/>
          <a:p>
            <a:r>
              <a:rPr lang="fr-CH" sz="2000" b="1" dirty="0" smtClean="0"/>
              <a:t>De la conception à la réception écologique de l’ouvrage : chronologie de la réalisation d’une ITC</a:t>
            </a:r>
            <a:endParaRPr lang="fr-CH" sz="2000" b="1" dirty="0"/>
          </a:p>
        </p:txBody>
      </p:sp>
      <p:pic>
        <p:nvPicPr>
          <p:cNvPr id="6" name="Grafik 5"/>
          <p:cNvPicPr>
            <a:picLocks noChangeAspect="1"/>
          </p:cNvPicPr>
          <p:nvPr/>
        </p:nvPicPr>
        <p:blipFill>
          <a:blip r:embed="rId2"/>
          <a:stretch>
            <a:fillRect/>
          </a:stretch>
        </p:blipFill>
        <p:spPr>
          <a:xfrm>
            <a:off x="323528" y="116632"/>
            <a:ext cx="8568952" cy="5375583"/>
          </a:xfrm>
          <a:prstGeom prst="rect">
            <a:avLst/>
          </a:prstGeom>
        </p:spPr>
      </p:pic>
    </p:spTree>
    <p:extLst>
      <p:ext uri="{BB962C8B-B14F-4D97-AF65-F5344CB8AC3E}">
        <p14:creationId xmlns:p14="http://schemas.microsoft.com/office/powerpoint/2010/main" val="3781748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CH" dirty="0" smtClean="0"/>
              <a:t>Que </a:t>
            </a:r>
            <a:r>
              <a:rPr lang="fr-CH" dirty="0"/>
              <a:t>se passe-t-il </a:t>
            </a:r>
            <a:r>
              <a:rPr lang="fr-CH" dirty="0" smtClean="0"/>
              <a:t>une fois la demande déposée auprès de l’OFT? </a:t>
            </a:r>
            <a:endParaRPr lang="fr-CH" dirty="0"/>
          </a:p>
        </p:txBody>
      </p:sp>
      <p:pic>
        <p:nvPicPr>
          <p:cNvPr id="5" name="Bildplatzhalt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364" r="15364"/>
          <a:stretch>
            <a:fillRect/>
          </a:stretch>
        </p:blipFill>
        <p:spPr>
          <a:xfrm>
            <a:off x="4500564" y="1628775"/>
            <a:ext cx="4338853" cy="4104481"/>
          </a:xfrm>
        </p:spPr>
      </p:pic>
      <p:sp>
        <p:nvSpPr>
          <p:cNvPr id="4" name="Textplatzhalter 3"/>
          <p:cNvSpPr>
            <a:spLocks noGrp="1"/>
          </p:cNvSpPr>
          <p:nvPr>
            <p:ph type="body" sz="quarter" idx="14"/>
          </p:nvPr>
        </p:nvSpPr>
        <p:spPr>
          <a:xfrm>
            <a:off x="467544" y="1484784"/>
            <a:ext cx="6840760" cy="4644897"/>
          </a:xfrm>
        </p:spPr>
        <p:txBody>
          <a:bodyPr/>
          <a:lstStyle/>
          <a:p>
            <a:r>
              <a:rPr lang="fr-CH" sz="2000" b="1" dirty="0" smtClean="0"/>
              <a:t>Lancement de la procédure   </a:t>
            </a:r>
          </a:p>
          <a:p>
            <a:pPr marL="0" indent="0">
              <a:lnSpc>
                <a:spcPct val="100000"/>
              </a:lnSpc>
              <a:buNone/>
            </a:pPr>
            <a:r>
              <a:rPr lang="fr-CH" sz="1600" dirty="0" smtClean="0"/>
              <a:t>   </a:t>
            </a:r>
          </a:p>
          <a:p>
            <a:r>
              <a:rPr lang="fr-CH" sz="2000" b="1" dirty="0" smtClean="0"/>
              <a:t>Consultation à l’interne et auprès des autorités concernées</a:t>
            </a:r>
          </a:p>
          <a:p>
            <a:pPr>
              <a:lnSpc>
                <a:spcPct val="100000"/>
              </a:lnSpc>
            </a:pPr>
            <a:endParaRPr lang="fr-CH" sz="1600" b="1" dirty="0" smtClean="0"/>
          </a:p>
          <a:p>
            <a:r>
              <a:rPr lang="fr-CH" sz="2000" b="1" dirty="0" smtClean="0"/>
              <a:t>Délai d’opposition, et si oppositions, échange de correspondance </a:t>
            </a:r>
          </a:p>
          <a:p>
            <a:pPr marL="0" indent="0">
              <a:lnSpc>
                <a:spcPct val="100000"/>
              </a:lnSpc>
              <a:buNone/>
            </a:pPr>
            <a:r>
              <a:rPr lang="fr-CH" sz="1600" b="1" dirty="0" smtClean="0"/>
              <a:t> </a:t>
            </a:r>
          </a:p>
          <a:p>
            <a:r>
              <a:rPr lang="fr-CH" sz="2000" b="1" dirty="0" smtClean="0"/>
              <a:t>Éventuellement, visite des lieux </a:t>
            </a:r>
          </a:p>
          <a:p>
            <a:pPr marL="0" indent="0">
              <a:lnSpc>
                <a:spcPct val="100000"/>
              </a:lnSpc>
              <a:buNone/>
            </a:pPr>
            <a:endParaRPr lang="fr-CH" sz="1600" dirty="0" smtClean="0"/>
          </a:p>
          <a:p>
            <a:r>
              <a:rPr lang="fr-CH" sz="2000" b="1" dirty="0" smtClean="0"/>
              <a:t>Invitation à être entendu </a:t>
            </a:r>
          </a:p>
          <a:p>
            <a:pPr>
              <a:lnSpc>
                <a:spcPct val="100000"/>
              </a:lnSpc>
            </a:pPr>
            <a:endParaRPr lang="fr-CH" sz="1600" dirty="0" smtClean="0"/>
          </a:p>
          <a:p>
            <a:r>
              <a:rPr lang="fr-CH" sz="2000" b="1" dirty="0" smtClean="0"/>
              <a:t>Résultats intermédiaires sur les aspects techniques</a:t>
            </a:r>
          </a:p>
          <a:p>
            <a:pPr marL="0" indent="0">
              <a:lnSpc>
                <a:spcPct val="100000"/>
              </a:lnSpc>
              <a:buNone/>
            </a:pPr>
            <a:r>
              <a:rPr lang="fr-CH" sz="1600" dirty="0" smtClean="0"/>
              <a:t>  </a:t>
            </a:r>
          </a:p>
          <a:p>
            <a:r>
              <a:rPr lang="fr-CH" sz="2000" b="1" dirty="0" smtClean="0"/>
              <a:t>AP / exécution des charges / rapports du </a:t>
            </a:r>
            <a:r>
              <a:rPr lang="fr-CH" sz="2000" b="1" dirty="0" err="1" smtClean="0"/>
              <a:t>SER</a:t>
            </a:r>
            <a:r>
              <a:rPr lang="fr-CH" sz="2000" b="1" dirty="0" smtClean="0"/>
              <a:t> </a:t>
            </a:r>
          </a:p>
        </p:txBody>
      </p:sp>
    </p:spTree>
    <p:extLst>
      <p:ext uri="{BB962C8B-B14F-4D97-AF65-F5344CB8AC3E}">
        <p14:creationId xmlns:p14="http://schemas.microsoft.com/office/powerpoint/2010/main" val="1791926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728" b="10728"/>
          <a:stretch>
            <a:fillRect/>
          </a:stretch>
        </p:blipFill>
        <p:spPr/>
      </p:pic>
      <p:sp>
        <p:nvSpPr>
          <p:cNvPr id="3" name="Textplatzhalter 2"/>
          <p:cNvSpPr>
            <a:spLocks noGrp="1"/>
          </p:cNvSpPr>
          <p:nvPr>
            <p:ph type="body" sz="quarter" idx="14"/>
          </p:nvPr>
        </p:nvSpPr>
        <p:spPr/>
        <p:txBody>
          <a:bodyPr/>
          <a:lstStyle/>
          <a:p>
            <a:r>
              <a:rPr lang="fr-CH" dirty="0" smtClean="0"/>
              <a:t>Partie 2 : conseils, recommandations et exemples tirés de la pratique</a:t>
            </a:r>
            <a:endParaRPr lang="fr-CH" dirty="0"/>
          </a:p>
        </p:txBody>
      </p:sp>
    </p:spTree>
    <p:extLst>
      <p:ext uri="{BB962C8B-B14F-4D97-AF65-F5344CB8AC3E}">
        <p14:creationId xmlns:p14="http://schemas.microsoft.com/office/powerpoint/2010/main" val="3490451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Conseils et recommandations</a:t>
            </a:r>
            <a:endParaRPr lang="fr-CH" dirty="0"/>
          </a:p>
        </p:txBody>
      </p:sp>
      <p:pic>
        <p:nvPicPr>
          <p:cNvPr id="5" name="Bildplatzhalt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3" r="513"/>
          <a:stretch>
            <a:fillRect/>
          </a:stretch>
        </p:blipFill>
        <p:spPr>
          <a:xfrm>
            <a:off x="4427984" y="1539875"/>
            <a:ext cx="4500563" cy="4392613"/>
          </a:xfrm>
        </p:spPr>
      </p:pic>
      <p:sp>
        <p:nvSpPr>
          <p:cNvPr id="4" name="Textplatzhalter 3"/>
          <p:cNvSpPr>
            <a:spLocks noGrp="1"/>
          </p:cNvSpPr>
          <p:nvPr>
            <p:ph type="body" sz="quarter" idx="14"/>
          </p:nvPr>
        </p:nvSpPr>
        <p:spPr>
          <a:xfrm>
            <a:off x="323528" y="980728"/>
            <a:ext cx="4463727" cy="5184576"/>
          </a:xfrm>
        </p:spPr>
        <p:txBody>
          <a:bodyPr/>
          <a:lstStyle/>
          <a:p>
            <a:r>
              <a:rPr lang="fr-CH" sz="2000" dirty="0" smtClean="0"/>
              <a:t>Les ITC et leur impact sont complexes.</a:t>
            </a:r>
          </a:p>
          <a:p>
            <a:pPr marL="0" indent="0">
              <a:lnSpc>
                <a:spcPct val="100000"/>
              </a:lnSpc>
              <a:buNone/>
            </a:pPr>
            <a:r>
              <a:rPr lang="fr-CH" sz="1400" dirty="0" smtClean="0"/>
              <a:t>     </a:t>
            </a:r>
          </a:p>
          <a:p>
            <a:r>
              <a:rPr lang="fr-CH" sz="2000" dirty="0" smtClean="0"/>
              <a:t>Élaborer des bases de manière complète et en suivant le bon ordre, clarifier les interfaces</a:t>
            </a:r>
          </a:p>
          <a:p>
            <a:pPr marL="0" indent="0">
              <a:lnSpc>
                <a:spcPct val="100000"/>
              </a:lnSpc>
              <a:buNone/>
            </a:pPr>
            <a:r>
              <a:rPr lang="fr-CH" sz="1400" dirty="0" smtClean="0"/>
              <a:t>     </a:t>
            </a:r>
          </a:p>
          <a:p>
            <a:r>
              <a:rPr lang="fr-CH" sz="2000" dirty="0" smtClean="0"/>
              <a:t>Utiliser les aides fournies</a:t>
            </a:r>
          </a:p>
          <a:p>
            <a:pPr marL="0" indent="0">
              <a:lnSpc>
                <a:spcPct val="100000"/>
              </a:lnSpc>
              <a:buNone/>
            </a:pPr>
            <a:r>
              <a:rPr lang="fr-CH" sz="1400" dirty="0" smtClean="0"/>
              <a:t>    </a:t>
            </a:r>
            <a:r>
              <a:rPr lang="fr-CH" sz="1600" dirty="0" smtClean="0"/>
              <a:t> </a:t>
            </a:r>
          </a:p>
          <a:p>
            <a:r>
              <a:rPr lang="fr-CH" sz="2000" dirty="0" smtClean="0"/>
              <a:t>Prendre contact avec les cantons et les communes au préalable, présenter le projet</a:t>
            </a:r>
          </a:p>
          <a:p>
            <a:pPr marL="0" indent="0">
              <a:lnSpc>
                <a:spcPct val="100000"/>
              </a:lnSpc>
              <a:buNone/>
            </a:pPr>
            <a:r>
              <a:rPr lang="fr-CH" sz="1400" dirty="0" smtClean="0"/>
              <a:t>    </a:t>
            </a:r>
          </a:p>
          <a:p>
            <a:r>
              <a:rPr lang="fr-CH" sz="2000" dirty="0" smtClean="0"/>
              <a:t>Si nécessaire, faire intervenir une organisation environnementale</a:t>
            </a:r>
          </a:p>
          <a:p>
            <a:pPr marL="0" indent="0">
              <a:lnSpc>
                <a:spcPct val="100000"/>
              </a:lnSpc>
              <a:buNone/>
            </a:pPr>
            <a:r>
              <a:rPr lang="fr-CH" sz="1400" dirty="0" smtClean="0"/>
              <a:t>  </a:t>
            </a:r>
          </a:p>
          <a:p>
            <a:r>
              <a:rPr lang="fr-CH" sz="2000" dirty="0" smtClean="0"/>
              <a:t>Discussions préalables avec l’OFT</a:t>
            </a:r>
          </a:p>
          <a:p>
            <a:endParaRPr lang="fr-CH" dirty="0"/>
          </a:p>
        </p:txBody>
      </p:sp>
    </p:spTree>
    <p:extLst>
      <p:ext uri="{BB962C8B-B14F-4D97-AF65-F5344CB8AC3E}">
        <p14:creationId xmlns:p14="http://schemas.microsoft.com/office/powerpoint/2010/main" val="359541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1288" y="548681"/>
            <a:ext cx="7427911" cy="827810"/>
          </a:xfrm>
        </p:spPr>
        <p:txBody>
          <a:bodyPr>
            <a:normAutofit/>
          </a:bodyPr>
          <a:lstStyle/>
          <a:p>
            <a:r>
              <a:rPr lang="fr-CH" sz="2400" dirty="0" smtClean="0"/>
              <a:t>De l’aide et non des obstacles </a:t>
            </a:r>
            <a:endParaRPr lang="fr-CH" sz="2400" dirty="0"/>
          </a:p>
        </p:txBody>
      </p:sp>
      <p:pic>
        <p:nvPicPr>
          <p:cNvPr id="5" name="Bildplatzhalt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99" b="1199"/>
          <a:stretch>
            <a:fillRect/>
          </a:stretch>
        </p:blipFill>
        <p:spPr>
          <a:xfrm>
            <a:off x="4643439" y="1539875"/>
            <a:ext cx="3961010" cy="4481513"/>
          </a:xfrm>
        </p:spPr>
      </p:pic>
      <p:sp>
        <p:nvSpPr>
          <p:cNvPr id="4" name="Textplatzhalter 3"/>
          <p:cNvSpPr>
            <a:spLocks noGrp="1"/>
          </p:cNvSpPr>
          <p:nvPr>
            <p:ph type="body" sz="quarter" idx="14"/>
          </p:nvPr>
        </p:nvSpPr>
        <p:spPr>
          <a:xfrm>
            <a:off x="1241286" y="1124744"/>
            <a:ext cx="4554850" cy="5040559"/>
          </a:xfrm>
        </p:spPr>
        <p:txBody>
          <a:bodyPr/>
          <a:lstStyle/>
          <a:p>
            <a:r>
              <a:rPr lang="fr-CH" sz="2000" b="1" dirty="0" smtClean="0"/>
              <a:t>Venant de qui </a:t>
            </a:r>
            <a:r>
              <a:rPr lang="de-CH" sz="2000" b="1" dirty="0" smtClean="0"/>
              <a:t>?</a:t>
            </a:r>
          </a:p>
          <a:p>
            <a:pPr marL="0" indent="0">
              <a:buNone/>
            </a:pPr>
            <a:r>
              <a:rPr lang="fr-CH" sz="2000" dirty="0" smtClean="0"/>
              <a:t>L’</a:t>
            </a:r>
            <a:r>
              <a:rPr lang="fr-CH" sz="2000" dirty="0" err="1" smtClean="0"/>
              <a:t>OFT</a:t>
            </a:r>
            <a:r>
              <a:rPr lang="fr-CH" sz="2000" dirty="0" smtClean="0"/>
              <a:t> n’est pas seulement responsable de la surveillance et des autorisations; fournit également des prestations.  </a:t>
            </a:r>
          </a:p>
          <a:p>
            <a:pPr marL="0" indent="0">
              <a:buNone/>
            </a:pPr>
            <a:endParaRPr lang="de-CH" sz="2000" dirty="0" smtClean="0"/>
          </a:p>
          <a:p>
            <a:r>
              <a:rPr lang="de-CH" sz="2000" b="1" dirty="0" smtClean="0"/>
              <a:t>Comment ? </a:t>
            </a:r>
          </a:p>
          <a:p>
            <a:pPr marL="0" indent="0">
              <a:buNone/>
            </a:pPr>
            <a:r>
              <a:rPr lang="fr-CH" sz="2000" dirty="0" smtClean="0"/>
              <a:t>Garantit la transparence, documente la pratique, donne des conseils et apporte </a:t>
            </a:r>
            <a:r>
              <a:rPr lang="fr-CH" sz="2000" dirty="0"/>
              <a:t>un soutien </a:t>
            </a:r>
            <a:r>
              <a:rPr lang="fr-CH" sz="2000" dirty="0" smtClean="0"/>
              <a:t>actif.</a:t>
            </a:r>
          </a:p>
          <a:p>
            <a:endParaRPr lang="de-CH" sz="2000" dirty="0"/>
          </a:p>
          <a:p>
            <a:r>
              <a:rPr lang="fr-CH" sz="2000" b="1" dirty="0" smtClean="0"/>
              <a:t>Pourquoi ? </a:t>
            </a:r>
          </a:p>
          <a:p>
            <a:pPr marL="0" indent="0">
              <a:buNone/>
            </a:pPr>
            <a:r>
              <a:rPr lang="fr-CH" sz="2000" dirty="0" smtClean="0"/>
              <a:t>Veut rendre planifiables et réalisables les projets prêts à être approuvés.</a:t>
            </a:r>
          </a:p>
        </p:txBody>
      </p:sp>
    </p:spTree>
    <p:extLst>
      <p:ext uri="{BB962C8B-B14F-4D97-AF65-F5344CB8AC3E}">
        <p14:creationId xmlns:p14="http://schemas.microsoft.com/office/powerpoint/2010/main" val="2393834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1288" y="404664"/>
            <a:ext cx="7427911" cy="1152129"/>
          </a:xfrm>
        </p:spPr>
        <p:txBody>
          <a:bodyPr>
            <a:noAutofit/>
          </a:bodyPr>
          <a:lstStyle/>
          <a:p>
            <a:r>
              <a:rPr lang="fr-CH" sz="2400" dirty="0" smtClean="0"/>
              <a:t>Exemples et contre-exemples tirés de la pratique</a:t>
            </a:r>
            <a:endParaRPr lang="fr-CH" sz="2400" dirty="0"/>
          </a:p>
        </p:txBody>
      </p:sp>
      <p:pic>
        <p:nvPicPr>
          <p:cNvPr id="5" name="Bildplatzhalt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269" r="15269"/>
          <a:stretch>
            <a:fillRect/>
          </a:stretch>
        </p:blipFill>
        <p:spPr>
          <a:xfrm>
            <a:off x="4283968" y="1556793"/>
            <a:ext cx="4248472" cy="4464596"/>
          </a:xfrm>
        </p:spPr>
      </p:pic>
      <p:sp>
        <p:nvSpPr>
          <p:cNvPr id="4" name="Textplatzhalter 3"/>
          <p:cNvSpPr>
            <a:spLocks noGrp="1"/>
          </p:cNvSpPr>
          <p:nvPr>
            <p:ph type="body" sz="quarter" idx="14"/>
          </p:nvPr>
        </p:nvSpPr>
        <p:spPr>
          <a:xfrm>
            <a:off x="1043608" y="2492897"/>
            <a:ext cx="3672210" cy="3528492"/>
          </a:xfrm>
        </p:spPr>
        <p:txBody>
          <a:bodyPr/>
          <a:lstStyle/>
          <a:p>
            <a:pPr marL="457200" indent="-457200">
              <a:buAutoNum type="alphaLcPeriod"/>
            </a:pPr>
            <a:r>
              <a:rPr lang="fr-CH" b="1" dirty="0" smtClean="0"/>
              <a:t>Environnement</a:t>
            </a:r>
          </a:p>
          <a:p>
            <a:pPr marL="457200" indent="-457200">
              <a:buAutoNum type="alphaLcPeriod"/>
            </a:pPr>
            <a:endParaRPr lang="fr-CH" b="1" dirty="0" smtClean="0"/>
          </a:p>
          <a:p>
            <a:pPr marL="457200" indent="-457200">
              <a:buAutoNum type="alphaLcPeriod"/>
            </a:pPr>
            <a:r>
              <a:rPr lang="fr-CH" b="1" dirty="0" smtClean="0"/>
              <a:t>Planification des utilisations</a:t>
            </a:r>
          </a:p>
          <a:p>
            <a:pPr marL="457200" indent="-457200">
              <a:buAutoNum type="alphaLcPeriod"/>
            </a:pPr>
            <a:endParaRPr lang="fr-CH" b="1" dirty="0" smtClean="0"/>
          </a:p>
          <a:p>
            <a:pPr marL="457200" indent="-457200">
              <a:buAutoNum type="alphaLcPeriod"/>
            </a:pPr>
            <a:r>
              <a:rPr lang="fr-CH" b="1" dirty="0" smtClean="0"/>
              <a:t>Expropriation </a:t>
            </a:r>
          </a:p>
          <a:p>
            <a:pPr marL="0" indent="0">
              <a:buNone/>
            </a:pPr>
            <a:endParaRPr lang="fr-CH" dirty="0"/>
          </a:p>
        </p:txBody>
      </p:sp>
    </p:spTree>
    <p:extLst>
      <p:ext uri="{BB962C8B-B14F-4D97-AF65-F5344CB8AC3E}">
        <p14:creationId xmlns:p14="http://schemas.microsoft.com/office/powerpoint/2010/main" val="2048855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1288" y="404663"/>
            <a:ext cx="7427911" cy="720081"/>
          </a:xfrm>
        </p:spPr>
        <p:txBody>
          <a:bodyPr>
            <a:normAutofit/>
          </a:bodyPr>
          <a:lstStyle/>
          <a:p>
            <a:r>
              <a:rPr lang="fr-CH" sz="2000" dirty="0"/>
              <a:t>Exemples et contre-exemples tirés de la pratique</a:t>
            </a:r>
            <a:endParaRPr lang="de-CH" sz="2000" dirty="0"/>
          </a:p>
        </p:txBody>
      </p:sp>
      <p:sp>
        <p:nvSpPr>
          <p:cNvPr id="4" name="Textplatzhalter 3"/>
          <p:cNvSpPr>
            <a:spLocks noGrp="1"/>
          </p:cNvSpPr>
          <p:nvPr>
            <p:ph type="body" sz="quarter" idx="14"/>
          </p:nvPr>
        </p:nvSpPr>
        <p:spPr>
          <a:xfrm>
            <a:off x="4602024" y="1128050"/>
            <a:ext cx="4067175" cy="4481514"/>
          </a:xfrm>
        </p:spPr>
        <p:txBody>
          <a:bodyPr/>
          <a:lstStyle/>
          <a:p>
            <a:pPr marL="0" indent="0">
              <a:buNone/>
            </a:pPr>
            <a:r>
              <a:rPr lang="fr-CH" sz="2000" b="1" dirty="0" smtClean="0"/>
              <a:t>Impliquer les spécialistes au bon moment</a:t>
            </a:r>
          </a:p>
          <a:p>
            <a:pPr marL="0" indent="0">
              <a:buNone/>
            </a:pPr>
            <a:endParaRPr lang="fr-CH" sz="2000" dirty="0" smtClean="0"/>
          </a:p>
          <a:p>
            <a:pPr marL="0" indent="0">
              <a:buNone/>
            </a:pPr>
            <a:r>
              <a:rPr lang="fr-CH" sz="2000" dirty="0" smtClean="0"/>
              <a:t>par ex. bureau d’étude en planification ou en environnement, chef de projet</a:t>
            </a:r>
          </a:p>
          <a:p>
            <a:pPr marL="0" indent="0">
              <a:buNone/>
            </a:pPr>
            <a:endParaRPr lang="fr-CH" dirty="0" smtClean="0"/>
          </a:p>
          <a:p>
            <a:pPr marL="0" indent="0">
              <a:buNone/>
            </a:pPr>
            <a:r>
              <a:rPr lang="fr-CH" sz="2000" b="1" dirty="0" smtClean="0"/>
              <a:t>Bonnes raisons et moment choisi</a:t>
            </a:r>
          </a:p>
          <a:p>
            <a:pPr marL="0" indent="0">
              <a:buNone/>
            </a:pPr>
            <a:endParaRPr lang="fr-CH" sz="2000" b="1" dirty="0" smtClean="0"/>
          </a:p>
          <a:p>
            <a:pPr marL="0" indent="0">
              <a:buNone/>
            </a:pPr>
            <a:r>
              <a:rPr lang="fr-CH" sz="2000" b="1" dirty="0" smtClean="0"/>
              <a:t>Règle d’or : un entrepreneur s’entoure des bonnes personnes et pose les bonnes questions !</a:t>
            </a:r>
            <a:endParaRPr lang="fr-CH" sz="2000" b="1" dirty="0"/>
          </a:p>
        </p:txBody>
      </p:sp>
      <p:pic>
        <p:nvPicPr>
          <p:cNvPr id="1026" name="Picture 2" descr="https://blog.udemy.com/wp-content/uploads/2013/07/importanceofteamwork-300x200.jpg"/>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5847" r="15847"/>
          <a:stretch>
            <a:fillRect/>
          </a:stretch>
        </p:blipFill>
        <p:spPr bwMode="auto">
          <a:xfrm>
            <a:off x="666992" y="1196752"/>
            <a:ext cx="3832999"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562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CH" sz="2400" dirty="0" smtClean="0"/>
              <a:t>Être prêt à discuter → vérifications avant le </a:t>
            </a:r>
            <a:r>
              <a:rPr lang="fr-CH" sz="2400" dirty="0"/>
              <a:t>lancement </a:t>
            </a:r>
            <a:r>
              <a:rPr lang="fr-CH" sz="2400" dirty="0" smtClean="0"/>
              <a:t>du projet </a:t>
            </a:r>
            <a:endParaRPr lang="fr-CH" sz="2400" dirty="0"/>
          </a:p>
        </p:txBody>
      </p:sp>
      <p:pic>
        <p:nvPicPr>
          <p:cNvPr id="5" name="Bildplatzhalt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99" b="1199"/>
          <a:stretch>
            <a:fillRect/>
          </a:stretch>
        </p:blipFill>
        <p:spPr>
          <a:xfrm>
            <a:off x="776702" y="1700808"/>
            <a:ext cx="3866736" cy="3960440"/>
          </a:xfrm>
        </p:spPr>
      </p:pic>
      <p:sp>
        <p:nvSpPr>
          <p:cNvPr id="4" name="Textplatzhalter 3"/>
          <p:cNvSpPr>
            <a:spLocks noGrp="1"/>
          </p:cNvSpPr>
          <p:nvPr>
            <p:ph type="body" sz="quarter" idx="14"/>
          </p:nvPr>
        </p:nvSpPr>
        <p:spPr>
          <a:xfrm>
            <a:off x="4427984" y="1196752"/>
            <a:ext cx="4282629" cy="4968552"/>
          </a:xfrm>
        </p:spPr>
        <p:txBody>
          <a:bodyPr/>
          <a:lstStyle/>
          <a:p>
            <a:pPr marL="0" indent="0">
              <a:buNone/>
            </a:pPr>
            <a:r>
              <a:rPr lang="fr-CH" b="1" dirty="0" smtClean="0"/>
              <a:t>Saisissez votre chance !</a:t>
            </a:r>
          </a:p>
          <a:p>
            <a:pPr marL="0" indent="0">
              <a:buNone/>
            </a:pPr>
            <a:endParaRPr lang="fr-CH" sz="2000" dirty="0" smtClean="0"/>
          </a:p>
          <a:p>
            <a:pPr marL="0" indent="0">
              <a:buNone/>
            </a:pPr>
            <a:r>
              <a:rPr lang="fr-CH" sz="2000" dirty="0" smtClean="0"/>
              <a:t>Il est plus facile de clarifier les questions en suspens, les risques et les difficultés lorsqu’on en discute ensemble </a:t>
            </a:r>
          </a:p>
          <a:p>
            <a:pPr marL="0" indent="0">
              <a:buNone/>
            </a:pPr>
            <a:endParaRPr lang="fr-CH" sz="2000" dirty="0" smtClean="0"/>
          </a:p>
          <a:p>
            <a:pPr marL="0" indent="0">
              <a:buNone/>
            </a:pPr>
            <a:r>
              <a:rPr lang="fr-CH" sz="2000" dirty="0" smtClean="0"/>
              <a:t>Faire appel à des spécialistes lorsque c’est nécessaire</a:t>
            </a:r>
          </a:p>
          <a:p>
            <a:pPr marL="0" indent="0">
              <a:buNone/>
            </a:pPr>
            <a:endParaRPr lang="fr-CH" sz="2000" dirty="0" smtClean="0"/>
          </a:p>
          <a:p>
            <a:pPr marL="0" indent="0">
              <a:buNone/>
            </a:pPr>
            <a:r>
              <a:rPr lang="fr-CH" sz="2000" dirty="0" smtClean="0"/>
              <a:t>Visite des lieux</a:t>
            </a:r>
          </a:p>
          <a:p>
            <a:pPr marL="0" indent="0">
              <a:buNone/>
            </a:pPr>
            <a:endParaRPr lang="fr-CH" sz="2000" dirty="0" smtClean="0"/>
          </a:p>
          <a:p>
            <a:pPr marL="0" indent="0">
              <a:buNone/>
            </a:pPr>
            <a:r>
              <a:rPr lang="fr-CH" sz="2000" b="1" dirty="0" smtClean="0"/>
              <a:t>Règle d’or : C’est vous qui êtes à la barre, et nous vous aidons à avancer.</a:t>
            </a:r>
            <a:endParaRPr lang="fr-CH" sz="2000" b="1" dirty="0"/>
          </a:p>
        </p:txBody>
      </p:sp>
    </p:spTree>
    <p:extLst>
      <p:ext uri="{BB962C8B-B14F-4D97-AF65-F5344CB8AC3E}">
        <p14:creationId xmlns:p14="http://schemas.microsoft.com/office/powerpoint/2010/main" val="3964992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1288" y="332655"/>
            <a:ext cx="7427911" cy="1043835"/>
          </a:xfrm>
        </p:spPr>
        <p:txBody>
          <a:bodyPr>
            <a:normAutofit/>
          </a:bodyPr>
          <a:lstStyle/>
          <a:p>
            <a:r>
              <a:rPr lang="fr-CH" sz="2400" dirty="0" smtClean="0"/>
              <a:t>Partie 3 : perspectives </a:t>
            </a:r>
            <a:endParaRPr lang="fr-CH" sz="2400" dirty="0"/>
          </a:p>
        </p:txBody>
      </p:sp>
      <p:pic>
        <p:nvPicPr>
          <p:cNvPr id="5" name="Bildplatzhalt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228" b="7228"/>
          <a:stretch>
            <a:fillRect/>
          </a:stretch>
        </p:blipFill>
        <p:spPr>
          <a:xfrm>
            <a:off x="4789984" y="1628800"/>
            <a:ext cx="3879215" cy="3786135"/>
          </a:xfrm>
          <a:effectLst>
            <a:softEdge rad="152400"/>
          </a:effectLst>
        </p:spPr>
      </p:pic>
      <p:sp>
        <p:nvSpPr>
          <p:cNvPr id="4" name="Textplatzhalter 3"/>
          <p:cNvSpPr>
            <a:spLocks noGrp="1"/>
          </p:cNvSpPr>
          <p:nvPr>
            <p:ph type="body" sz="quarter" idx="14"/>
          </p:nvPr>
        </p:nvSpPr>
        <p:spPr>
          <a:xfrm>
            <a:off x="1331640" y="3284984"/>
            <a:ext cx="4896544" cy="2736404"/>
          </a:xfrm>
        </p:spPr>
        <p:txBody>
          <a:bodyPr/>
          <a:lstStyle/>
          <a:p>
            <a:pPr marL="457200" indent="-457200">
              <a:buAutoNum type="alphaLcPeriod"/>
            </a:pPr>
            <a:r>
              <a:rPr lang="fr-CH" sz="2000" b="1" dirty="0" smtClean="0"/>
              <a:t>Programme de stabilisation 2017-2019 de la Confédération </a:t>
            </a:r>
          </a:p>
          <a:p>
            <a:pPr marL="457200" indent="-457200">
              <a:buAutoNum type="alphaLcPeriod"/>
            </a:pPr>
            <a:endParaRPr lang="de-CH" sz="2000" b="1" dirty="0" smtClean="0"/>
          </a:p>
          <a:p>
            <a:pPr marL="457200" indent="-457200">
              <a:buAutoNum type="alphaLcPeriod"/>
            </a:pPr>
            <a:r>
              <a:rPr lang="fr-CH" sz="2000" b="1" dirty="0" smtClean="0"/>
              <a:t>Adaptations au nouveau règlement UE relatif aux installations à câbles</a:t>
            </a:r>
            <a:endParaRPr lang="fr-CH" sz="2000" b="1" dirty="0"/>
          </a:p>
        </p:txBody>
      </p:sp>
    </p:spTree>
    <p:extLst>
      <p:ext uri="{BB962C8B-B14F-4D97-AF65-F5344CB8AC3E}">
        <p14:creationId xmlns:p14="http://schemas.microsoft.com/office/powerpoint/2010/main" val="301841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241288" y="233491"/>
            <a:ext cx="7427911" cy="819245"/>
          </a:xfrm>
        </p:spPr>
        <p:txBody>
          <a:bodyPr/>
          <a:lstStyle/>
          <a:p>
            <a:endParaRPr lang="de-CH" dirty="0"/>
          </a:p>
        </p:txBody>
      </p:sp>
      <p:sp>
        <p:nvSpPr>
          <p:cNvPr id="4" name="Textplatzhalter 3"/>
          <p:cNvSpPr>
            <a:spLocks noGrp="1"/>
          </p:cNvSpPr>
          <p:nvPr>
            <p:ph type="body" sz="quarter" idx="14"/>
          </p:nvPr>
        </p:nvSpPr>
        <p:spPr>
          <a:xfrm>
            <a:off x="1259632" y="5517232"/>
            <a:ext cx="7416823" cy="720080"/>
          </a:xfrm>
        </p:spPr>
        <p:txBody>
          <a:bodyPr/>
          <a:lstStyle/>
          <a:p>
            <a:r>
              <a:rPr lang="fr-CH" b="1" dirty="0" smtClean="0"/>
              <a:t>Remarques préliminaires</a:t>
            </a:r>
            <a:endParaRPr lang="fr-CH" b="1" dirty="0"/>
          </a:p>
        </p:txBody>
      </p:sp>
      <p:pic>
        <p:nvPicPr>
          <p:cNvPr id="5" name="Picture 14" descr="\\adb.intra.admin.ch\userhome$\BAV-01\U80749529\config\Desktop\lup privat\Fotos Besichtigung 71.140\DSC_1359.JPG"/>
          <p:cNvPicPr>
            <a:picLocks noGrp="1" noChangeAspect="1" noChangeArrowheads="1"/>
          </p:cNvPicPr>
          <p:nvPr>
            <p:ph type="pic" sz="quarter" idx="13"/>
          </p:nvPr>
        </p:nvPicPr>
        <p:blipFill>
          <a:blip r:embed="rId3" cstate="print"/>
          <a:srcRect t="17248" b="17248"/>
          <a:stretch>
            <a:fillRect/>
          </a:stretch>
        </p:blipFill>
        <p:spPr bwMode="auto">
          <a:xfrm>
            <a:off x="1164585" y="1160748"/>
            <a:ext cx="7488832" cy="4104456"/>
          </a:xfrm>
          <a:prstGeom prst="rect">
            <a:avLst/>
          </a:prstGeom>
          <a:no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47305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spcBef>
                <a:spcPts val="0"/>
              </a:spcBef>
              <a:buNone/>
            </a:pPr>
            <a:r>
              <a:rPr lang="fr-CH" dirty="0" smtClean="0"/>
              <a:t>Programme de stabilisation 2017</a:t>
            </a:r>
            <a:br>
              <a:rPr lang="fr-CH" dirty="0" smtClean="0"/>
            </a:br>
            <a:r>
              <a:rPr lang="fr-CH" dirty="0" smtClean="0"/>
              <a:t> </a:t>
            </a:r>
            <a:r>
              <a:rPr lang="fr-CH" dirty="0"/>
              <a:t>A</a:t>
            </a:r>
            <a:r>
              <a:rPr lang="fr-CH" dirty="0" smtClean="0"/>
              <a:t>daptation de la législation</a:t>
            </a:r>
            <a:r>
              <a:rPr lang="fr-CH" dirty="0"/>
              <a:t> </a:t>
            </a:r>
            <a:r>
              <a:rPr lang="fr-CH" dirty="0" err="1" smtClean="0"/>
              <a:t>CH</a:t>
            </a:r>
            <a:endParaRPr lang="fr-CH" dirty="0"/>
          </a:p>
        </p:txBody>
      </p:sp>
      <p:pic>
        <p:nvPicPr>
          <p:cNvPr id="4" name="Grafik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55576" y="1276349"/>
            <a:ext cx="8280920" cy="4898855"/>
          </a:xfrm>
          <a:prstGeom prst="rect">
            <a:avLst/>
          </a:prstGeom>
        </p:spPr>
      </p:pic>
      <p:sp>
        <p:nvSpPr>
          <p:cNvPr id="3" name="Inhaltsplatzhalter 2"/>
          <p:cNvSpPr>
            <a:spLocks noGrp="1"/>
          </p:cNvSpPr>
          <p:nvPr>
            <p:ph idx="1"/>
          </p:nvPr>
        </p:nvSpPr>
        <p:spPr>
          <a:xfrm>
            <a:off x="1241288" y="1600201"/>
            <a:ext cx="7445512" cy="4421088"/>
          </a:xfrm>
        </p:spPr>
        <p:txBody>
          <a:bodyPr/>
          <a:lstStyle/>
          <a:p>
            <a:pPr>
              <a:lnSpc>
                <a:spcPct val="100000"/>
              </a:lnSpc>
            </a:pPr>
            <a:r>
              <a:rPr lang="fr-CH" sz="2800" dirty="0" smtClean="0"/>
              <a:t>Objectif ultime : garantir le respect des dispositions du frein à l’endettement au cours des prochaines années.</a:t>
            </a:r>
          </a:p>
          <a:p>
            <a:pPr>
              <a:lnSpc>
                <a:spcPct val="100000"/>
              </a:lnSpc>
            </a:pPr>
            <a:endParaRPr lang="de-CH" sz="1200" dirty="0"/>
          </a:p>
          <a:p>
            <a:pPr>
              <a:lnSpc>
                <a:spcPct val="100000"/>
              </a:lnSpc>
            </a:pPr>
            <a:r>
              <a:rPr lang="fr-CH" sz="2800" dirty="0" smtClean="0"/>
              <a:t>Concrètement, charges administratives allégées pour autorités responsables </a:t>
            </a:r>
            <a:r>
              <a:rPr lang="fr-CH" sz="2800" dirty="0"/>
              <a:t>de l’octroi des </a:t>
            </a:r>
            <a:r>
              <a:rPr lang="fr-CH" sz="2800" dirty="0" smtClean="0"/>
              <a:t>autorisations / de la surveillance</a:t>
            </a:r>
          </a:p>
          <a:p>
            <a:pPr marL="0" indent="0">
              <a:lnSpc>
                <a:spcPct val="100000"/>
              </a:lnSpc>
              <a:buNone/>
            </a:pPr>
            <a:endParaRPr lang="de-CH" sz="1200" dirty="0"/>
          </a:p>
          <a:p>
            <a:pPr>
              <a:lnSpc>
                <a:spcPct val="100000"/>
              </a:lnSpc>
            </a:pPr>
            <a:r>
              <a:rPr lang="fr-CH" sz="2800" dirty="0" smtClean="0"/>
              <a:t>Domaine des ITC : modification de la </a:t>
            </a:r>
            <a:r>
              <a:rPr lang="fr-CH" sz="2800" dirty="0" err="1" smtClean="0"/>
              <a:t>LTV</a:t>
            </a:r>
            <a:r>
              <a:rPr lang="fr-CH" sz="2800" dirty="0"/>
              <a:t> </a:t>
            </a:r>
            <a:r>
              <a:rPr lang="fr-CH" sz="2800" dirty="0" smtClean="0"/>
              <a:t>et de la </a:t>
            </a:r>
            <a:r>
              <a:rPr lang="fr-CH" sz="2800" dirty="0" err="1" smtClean="0"/>
              <a:t>LICa</a:t>
            </a:r>
            <a:r>
              <a:rPr lang="fr-CH" sz="2800" dirty="0" smtClean="0"/>
              <a:t> → conséquences sur </a:t>
            </a:r>
            <a:r>
              <a:rPr lang="fr-CH" sz="2800" dirty="0" err="1" smtClean="0"/>
              <a:t>OICa</a:t>
            </a:r>
            <a:r>
              <a:rPr lang="fr-CH" sz="2800" dirty="0" smtClean="0"/>
              <a:t>, </a:t>
            </a:r>
            <a:r>
              <a:rPr lang="fr-CH" sz="2800" dirty="0" err="1" smtClean="0"/>
              <a:t>OCTICA</a:t>
            </a:r>
            <a:r>
              <a:rPr lang="fr-CH" sz="2800" dirty="0" smtClean="0"/>
              <a:t> et </a:t>
            </a:r>
            <a:r>
              <a:rPr lang="fr-CH" sz="2800" dirty="0" err="1" smtClean="0"/>
              <a:t>OCâbles</a:t>
            </a:r>
            <a:r>
              <a:rPr lang="fr-CH" sz="2800" dirty="0" smtClean="0"/>
              <a:t>  </a:t>
            </a:r>
          </a:p>
          <a:p>
            <a:pPr>
              <a:lnSpc>
                <a:spcPct val="100000"/>
              </a:lnSpc>
            </a:pPr>
            <a:endParaRPr lang="de-CH" sz="2800" b="1" dirty="0"/>
          </a:p>
        </p:txBody>
      </p:sp>
    </p:spTree>
    <p:extLst>
      <p:ext uri="{BB962C8B-B14F-4D97-AF65-F5344CB8AC3E}">
        <p14:creationId xmlns:p14="http://schemas.microsoft.com/office/powerpoint/2010/main" val="3221287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5347" y="233491"/>
            <a:ext cx="7739141" cy="1143000"/>
          </a:xfrm>
        </p:spPr>
        <p:txBody>
          <a:bodyPr>
            <a:noAutofit/>
          </a:bodyPr>
          <a:lstStyle/>
          <a:p>
            <a:r>
              <a:rPr lang="fr-CH" sz="2800" dirty="0" smtClean="0"/>
              <a:t>Programme de stabilisation 2017 – 2019 : modifications en matière d’ITC (</a:t>
            </a:r>
            <a:r>
              <a:rPr lang="fr-CH" sz="2800" dirty="0" err="1" smtClean="0"/>
              <a:t>LICa</a:t>
            </a:r>
            <a:r>
              <a:rPr lang="fr-CH" sz="2800" dirty="0" smtClean="0"/>
              <a:t> / </a:t>
            </a:r>
            <a:r>
              <a:rPr lang="fr-CH" sz="2800" dirty="0" err="1" smtClean="0"/>
              <a:t>LTV</a:t>
            </a:r>
            <a:r>
              <a:rPr lang="fr-CH" sz="2800" dirty="0"/>
              <a:t>)</a:t>
            </a:r>
          </a:p>
        </p:txBody>
      </p:sp>
      <p:pic>
        <p:nvPicPr>
          <p:cNvPr id="5" name="Bildplatzhalter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6606" t="4595" r="6606" b="7154"/>
          <a:stretch/>
        </p:blipFill>
        <p:spPr>
          <a:xfrm>
            <a:off x="1403648" y="2177074"/>
            <a:ext cx="2439490" cy="2404054"/>
          </a:xfrm>
        </p:spPr>
      </p:pic>
      <p:sp>
        <p:nvSpPr>
          <p:cNvPr id="4" name="Textplatzhalter 3"/>
          <p:cNvSpPr>
            <a:spLocks noGrp="1"/>
          </p:cNvSpPr>
          <p:nvPr>
            <p:ph type="body" sz="quarter" idx="14"/>
          </p:nvPr>
        </p:nvSpPr>
        <p:spPr>
          <a:xfrm>
            <a:off x="1241288" y="1539875"/>
            <a:ext cx="7469325" cy="1241053"/>
          </a:xfrm>
        </p:spPr>
        <p:txBody>
          <a:bodyPr/>
          <a:lstStyle/>
          <a:p>
            <a:pPr>
              <a:lnSpc>
                <a:spcPct val="100000"/>
              </a:lnSpc>
            </a:pPr>
            <a:r>
              <a:rPr lang="fr-CH" kern="0" dirty="0" smtClean="0"/>
              <a:t>Nouvelle durée des concessions: 40 ans </a:t>
            </a:r>
          </a:p>
          <a:p>
            <a:pPr marL="457200" lvl="1" indent="0">
              <a:buNone/>
            </a:pPr>
            <a:r>
              <a:rPr lang="fr-CH" kern="0" dirty="0"/>
              <a:t>	</a:t>
            </a:r>
            <a:r>
              <a:rPr lang="fr-CH" kern="0" dirty="0" smtClean="0"/>
              <a:t>	     (auparavant: 25 ans)</a:t>
            </a:r>
            <a:endParaRPr lang="fr-CH" kern="0" dirty="0"/>
          </a:p>
        </p:txBody>
      </p:sp>
      <p:sp>
        <p:nvSpPr>
          <p:cNvPr id="6" name="Textplatzhalter 3"/>
          <p:cNvSpPr txBox="1">
            <a:spLocks/>
          </p:cNvSpPr>
          <p:nvPr/>
        </p:nvSpPr>
        <p:spPr>
          <a:xfrm>
            <a:off x="3635896" y="2708920"/>
            <a:ext cx="4858693" cy="2154951"/>
          </a:xfrm>
          <a:prstGeom prst="rect">
            <a:avLst/>
          </a:prstGeom>
        </p:spPr>
        <p:txBody>
          <a:bodyPr vert="horz" lIns="91440" tIns="45720" rIns="91440" bIns="45720" rtlCol="0">
            <a:noAutofit/>
          </a:bodyPr>
          <a:lstStyle>
            <a:lvl1pPr marL="342900" indent="-342900" algn="l" defTabSz="914400" rtl="0" eaLnBrk="1" latinLnBrk="0" hangingPunct="1">
              <a:lnSpc>
                <a:spcPts val="2600"/>
              </a:lnSpc>
              <a:spcBef>
                <a:spcPts val="0"/>
              </a:spcBef>
              <a:buFont typeface="Arial"/>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fr-CH" kern="0" dirty="0"/>
              <a:t>A</a:t>
            </a:r>
            <a:r>
              <a:rPr lang="fr-CH" kern="0" dirty="0" smtClean="0"/>
              <a:t>utorisation d’exploiter : durée indéterminée (doit être liée à une concession valable)</a:t>
            </a:r>
            <a:endParaRPr lang="fr-CH" kern="0" dirty="0"/>
          </a:p>
        </p:txBody>
      </p:sp>
      <p:sp>
        <p:nvSpPr>
          <p:cNvPr id="7" name="Textplatzhalter 3"/>
          <p:cNvSpPr txBox="1">
            <a:spLocks/>
          </p:cNvSpPr>
          <p:nvPr/>
        </p:nvSpPr>
        <p:spPr>
          <a:xfrm>
            <a:off x="1225347" y="4500126"/>
            <a:ext cx="7427911" cy="1252237"/>
          </a:xfrm>
          <a:prstGeom prst="rect">
            <a:avLst/>
          </a:prstGeom>
        </p:spPr>
        <p:txBody>
          <a:bodyPr vert="horz" lIns="91440" tIns="45720" rIns="91440" bIns="45720" rtlCol="0">
            <a:noAutofit/>
          </a:bodyPr>
          <a:lstStyle>
            <a:lvl1pPr marL="342900" indent="-342900" algn="l" defTabSz="914400" rtl="0" eaLnBrk="1" latinLnBrk="0" hangingPunct="1">
              <a:lnSpc>
                <a:spcPts val="2600"/>
              </a:lnSpc>
              <a:spcBef>
                <a:spcPts val="0"/>
              </a:spcBef>
              <a:buFont typeface="Arial"/>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fr-CH" kern="0" dirty="0" smtClean="0"/>
              <a:t>Nouvel art. </a:t>
            </a:r>
            <a:r>
              <a:rPr lang="fr-CH" kern="0" dirty="0" err="1" smtClean="0"/>
              <a:t>15</a:t>
            </a:r>
            <a:r>
              <a:rPr lang="fr-CH" i="1" kern="0" dirty="0" err="1" smtClean="0"/>
              <a:t>a</a:t>
            </a:r>
            <a:r>
              <a:rPr lang="fr-CH" kern="0" dirty="0" smtClean="0"/>
              <a:t> </a:t>
            </a:r>
            <a:r>
              <a:rPr lang="fr-CH" kern="0" dirty="0" err="1" smtClean="0"/>
              <a:t>LICa</a:t>
            </a:r>
            <a:r>
              <a:rPr lang="fr-CH" kern="0" dirty="0" smtClean="0"/>
              <a:t> : plus d’autorisation de modifications </a:t>
            </a:r>
            <a:r>
              <a:rPr lang="fr-CH" kern="0" dirty="0"/>
              <a:t>nécessaire </a:t>
            </a:r>
            <a:r>
              <a:rPr lang="fr-CH" kern="0" dirty="0" smtClean="0"/>
              <a:t>s’il n’y a aucun impact sur l’environnement, les tiers ou la sécurité</a:t>
            </a:r>
            <a:endParaRPr lang="fr-CH" kern="0" dirty="0"/>
          </a:p>
        </p:txBody>
      </p:sp>
    </p:spTree>
    <p:extLst>
      <p:ext uri="{BB962C8B-B14F-4D97-AF65-F5344CB8AC3E}">
        <p14:creationId xmlns:p14="http://schemas.microsoft.com/office/powerpoint/2010/main" val="2324271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1288" y="233491"/>
            <a:ext cx="7723200" cy="1143000"/>
          </a:xfrm>
        </p:spPr>
        <p:txBody>
          <a:bodyPr>
            <a:noAutofit/>
          </a:bodyPr>
          <a:lstStyle/>
          <a:p>
            <a:r>
              <a:rPr lang="fr-CH" sz="2800" dirty="0" smtClean="0"/>
              <a:t>Programme de stabilisation 2017 – 2019 : </a:t>
            </a:r>
            <a:r>
              <a:rPr lang="fr-CH" sz="2800" dirty="0"/>
              <a:t/>
            </a:r>
            <a:br>
              <a:rPr lang="fr-CH" sz="2800" dirty="0"/>
            </a:br>
            <a:r>
              <a:rPr lang="fr-CH" sz="2800" dirty="0"/>
              <a:t>modifications en matière d’ITC </a:t>
            </a:r>
            <a:r>
              <a:rPr lang="fr-CH" sz="2800" dirty="0" smtClean="0"/>
              <a:t>(</a:t>
            </a:r>
            <a:r>
              <a:rPr lang="fr-CH" sz="2800" dirty="0" err="1" smtClean="0"/>
              <a:t>OICa</a:t>
            </a:r>
            <a:r>
              <a:rPr lang="fr-CH" sz="2800" dirty="0" smtClean="0"/>
              <a:t>) </a:t>
            </a:r>
            <a:endParaRPr lang="fr-CH" sz="2800" dirty="0"/>
          </a:p>
        </p:txBody>
      </p:sp>
      <p:pic>
        <p:nvPicPr>
          <p:cNvPr id="5" name="Bildplatzhalter 4"/>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0803" t="4400" r="16790" b="9200"/>
          <a:stretch/>
        </p:blipFill>
        <p:spPr>
          <a:xfrm>
            <a:off x="5860885" y="1988840"/>
            <a:ext cx="2808313" cy="4104456"/>
          </a:xfrm>
        </p:spPr>
      </p:pic>
      <p:sp>
        <p:nvSpPr>
          <p:cNvPr id="4" name="Textplatzhalter 3"/>
          <p:cNvSpPr>
            <a:spLocks noGrp="1"/>
          </p:cNvSpPr>
          <p:nvPr>
            <p:ph type="body" sz="quarter" idx="14"/>
          </p:nvPr>
        </p:nvSpPr>
        <p:spPr>
          <a:xfrm>
            <a:off x="1241288" y="1278163"/>
            <a:ext cx="7427910" cy="809005"/>
          </a:xfrm>
        </p:spPr>
        <p:txBody>
          <a:bodyPr/>
          <a:lstStyle/>
          <a:p>
            <a:pPr marL="0" indent="0">
              <a:lnSpc>
                <a:spcPct val="100000"/>
              </a:lnSpc>
              <a:spcAft>
                <a:spcPts val="600"/>
              </a:spcAft>
              <a:buNone/>
            </a:pPr>
            <a:r>
              <a:rPr lang="fr-CH" dirty="0" smtClean="0"/>
              <a:t>Modifications pour les chefs techniques (CT) :</a:t>
            </a:r>
            <a:endParaRPr lang="fr-CH" dirty="0"/>
          </a:p>
        </p:txBody>
      </p:sp>
      <p:sp>
        <p:nvSpPr>
          <p:cNvPr id="6" name="Textplatzhalter 3"/>
          <p:cNvSpPr txBox="1">
            <a:spLocks/>
          </p:cNvSpPr>
          <p:nvPr/>
        </p:nvSpPr>
        <p:spPr>
          <a:xfrm>
            <a:off x="945996" y="1772816"/>
            <a:ext cx="5066163" cy="4176464"/>
          </a:xfrm>
          <a:prstGeom prst="rect">
            <a:avLst/>
          </a:prstGeom>
        </p:spPr>
        <p:txBody>
          <a:bodyPr vert="horz" lIns="91440" tIns="45720" rIns="91440" bIns="45720" rtlCol="0">
            <a:noAutofit/>
          </a:bodyPr>
          <a:lstStyle>
            <a:lvl1pPr marL="342900" indent="-342900" algn="l" defTabSz="914400" rtl="0" eaLnBrk="1" latinLnBrk="0" hangingPunct="1">
              <a:lnSpc>
                <a:spcPts val="2600"/>
              </a:lnSpc>
              <a:spcBef>
                <a:spcPts val="0"/>
              </a:spcBef>
              <a:buFont typeface="Arial"/>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Aft>
                <a:spcPts val="600"/>
              </a:spcAft>
            </a:pPr>
            <a:r>
              <a:rPr lang="fr-CH" dirty="0" smtClean="0"/>
              <a:t>L’</a:t>
            </a:r>
            <a:r>
              <a:rPr lang="fr-CH" dirty="0" err="1" smtClean="0"/>
              <a:t>OFT</a:t>
            </a:r>
            <a:r>
              <a:rPr lang="fr-CH" dirty="0" smtClean="0"/>
              <a:t> ne certifie plus les CT, mais les entreprises continuent à signaler les changements.</a:t>
            </a:r>
            <a:endParaRPr lang="fr-CH" sz="1050" dirty="0" smtClean="0"/>
          </a:p>
          <a:p>
            <a:pPr>
              <a:lnSpc>
                <a:spcPct val="150000"/>
              </a:lnSpc>
              <a:spcAft>
                <a:spcPts val="600"/>
              </a:spcAft>
            </a:pPr>
            <a:r>
              <a:rPr lang="fr-CH" dirty="0" smtClean="0"/>
              <a:t>Exigences modifiées pour remplaçants des CT </a:t>
            </a:r>
          </a:p>
          <a:p>
            <a:pPr>
              <a:lnSpc>
                <a:spcPct val="150000"/>
              </a:lnSpc>
              <a:spcAft>
                <a:spcPts val="600"/>
              </a:spcAft>
            </a:pPr>
            <a:r>
              <a:rPr lang="de-CH" dirty="0" smtClean="0"/>
              <a:t>Garantie </a:t>
            </a:r>
            <a:r>
              <a:rPr lang="fr-CH" dirty="0" smtClean="0"/>
              <a:t>des droits acquis pour CT et remplaçants déjà reconnus</a:t>
            </a:r>
          </a:p>
          <a:p>
            <a:endParaRPr lang="de-CH" dirty="0"/>
          </a:p>
        </p:txBody>
      </p:sp>
    </p:spTree>
    <p:extLst>
      <p:ext uri="{BB962C8B-B14F-4D97-AF65-F5344CB8AC3E}">
        <p14:creationId xmlns:p14="http://schemas.microsoft.com/office/powerpoint/2010/main" val="144547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274638"/>
            <a:ext cx="7704856" cy="1143000"/>
          </a:xfrm>
        </p:spPr>
        <p:txBody>
          <a:bodyPr>
            <a:noAutofit/>
          </a:bodyPr>
          <a:lstStyle/>
          <a:p>
            <a:r>
              <a:rPr lang="fr-CH" sz="2800" b="1" dirty="0" smtClean="0"/>
              <a:t>Programme de stabilisation 2017 </a:t>
            </a:r>
            <a:r>
              <a:rPr lang="fr-CH" sz="2800" b="1" dirty="0"/>
              <a:t>– </a:t>
            </a:r>
            <a:r>
              <a:rPr lang="fr-CH" sz="2800" b="1" dirty="0" smtClean="0"/>
              <a:t>2019 : </a:t>
            </a:r>
            <a:br>
              <a:rPr lang="fr-CH" sz="2800" b="1" dirty="0" smtClean="0"/>
            </a:br>
            <a:r>
              <a:rPr lang="fr-CH" sz="2800" dirty="0"/>
              <a:t>modifications en matière d’ITC (</a:t>
            </a:r>
            <a:r>
              <a:rPr lang="fr-CH" sz="2800" dirty="0" err="1"/>
              <a:t>OICa</a:t>
            </a:r>
            <a:r>
              <a:rPr lang="fr-CH" sz="2800" dirty="0"/>
              <a:t>)</a:t>
            </a:r>
            <a:endParaRPr lang="de-CH" sz="2800" dirty="0"/>
          </a:p>
        </p:txBody>
      </p:sp>
      <p:sp>
        <p:nvSpPr>
          <p:cNvPr id="3" name="Inhaltsplatzhalter 2"/>
          <p:cNvSpPr>
            <a:spLocks noGrp="1"/>
          </p:cNvSpPr>
          <p:nvPr>
            <p:ph idx="1"/>
          </p:nvPr>
        </p:nvSpPr>
        <p:spPr>
          <a:xfrm>
            <a:off x="1431180" y="1173373"/>
            <a:ext cx="7361759" cy="1133887"/>
          </a:xfrm>
        </p:spPr>
        <p:txBody>
          <a:bodyPr/>
          <a:lstStyle/>
          <a:p>
            <a:pPr>
              <a:lnSpc>
                <a:spcPct val="150000"/>
              </a:lnSpc>
            </a:pPr>
            <a:r>
              <a:rPr lang="fr-CH" dirty="0" smtClean="0"/>
              <a:t>Modifications pour </a:t>
            </a:r>
            <a:r>
              <a:rPr lang="fr-FR" dirty="0" smtClean="0"/>
              <a:t>services de contrôle </a:t>
            </a:r>
            <a:r>
              <a:rPr lang="fr-FR" dirty="0"/>
              <a:t>des </a:t>
            </a:r>
            <a:r>
              <a:rPr lang="fr-FR" dirty="0" smtClean="0"/>
              <a:t>câbles, installateurs </a:t>
            </a:r>
            <a:r>
              <a:rPr lang="fr-FR" dirty="0"/>
              <a:t>d’attaches d’extrémité et </a:t>
            </a:r>
            <a:r>
              <a:rPr lang="fr-FR" dirty="0" err="1" smtClean="0"/>
              <a:t>épisseurs</a:t>
            </a:r>
            <a:endParaRPr lang="fr-CH" dirty="0" smtClean="0"/>
          </a:p>
          <a:p>
            <a:pPr marL="0" indent="0">
              <a:lnSpc>
                <a:spcPct val="150000"/>
              </a:lnSpc>
              <a:buNone/>
            </a:pPr>
            <a:endParaRPr lang="fr-CH" dirty="0" smtClean="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4318" t="4616" r="7273" b="4614"/>
          <a:stretch/>
        </p:blipFill>
        <p:spPr>
          <a:xfrm>
            <a:off x="6156176" y="2307260"/>
            <a:ext cx="2162668" cy="2922655"/>
          </a:xfrm>
          <a:prstGeom prst="rect">
            <a:avLst/>
          </a:prstGeom>
        </p:spPr>
      </p:pic>
      <p:sp>
        <p:nvSpPr>
          <p:cNvPr id="6" name="Inhaltsplatzhalter 2"/>
          <p:cNvSpPr txBox="1">
            <a:spLocks/>
          </p:cNvSpPr>
          <p:nvPr/>
        </p:nvSpPr>
        <p:spPr>
          <a:xfrm>
            <a:off x="1259632" y="2605636"/>
            <a:ext cx="4896544" cy="3013976"/>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0"/>
              </a:spcBef>
              <a:buFont typeface="Arial"/>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fr-FR" dirty="0"/>
              <a:t>La reconnaissance par l’OFT n’est plus nécessaire pour les </a:t>
            </a:r>
            <a:r>
              <a:rPr lang="fr-FR" dirty="0" err="1"/>
              <a:t>épisseurs</a:t>
            </a:r>
            <a:r>
              <a:rPr lang="fr-FR" dirty="0"/>
              <a:t>, les constructeurs de têtes en fonte et à cône de serrage et les services de contrôle des </a:t>
            </a:r>
            <a:r>
              <a:rPr lang="fr-FR" dirty="0" smtClean="0"/>
              <a:t>câbles.</a:t>
            </a:r>
            <a:endParaRPr lang="fr-FR" dirty="0"/>
          </a:p>
        </p:txBody>
      </p:sp>
      <p:sp>
        <p:nvSpPr>
          <p:cNvPr id="7" name="Inhaltsplatzhalter 2"/>
          <p:cNvSpPr txBox="1">
            <a:spLocks/>
          </p:cNvSpPr>
          <p:nvPr/>
        </p:nvSpPr>
        <p:spPr>
          <a:xfrm>
            <a:off x="1259632" y="4941168"/>
            <a:ext cx="7025052" cy="1068140"/>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0"/>
              </a:spcBef>
              <a:buFont typeface="Arial"/>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endParaRPr lang="de-CH" dirty="0" smtClean="0"/>
          </a:p>
        </p:txBody>
      </p:sp>
    </p:spTree>
    <p:extLst>
      <p:ext uri="{BB962C8B-B14F-4D97-AF65-F5344CB8AC3E}">
        <p14:creationId xmlns:p14="http://schemas.microsoft.com/office/powerpoint/2010/main" val="1650996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27584" y="753538"/>
            <a:ext cx="7992888" cy="5176918"/>
          </a:xfrm>
          <a:prstGeom prst="rect">
            <a:avLst/>
          </a:prstGeom>
        </p:spPr>
      </p:pic>
      <p:sp>
        <p:nvSpPr>
          <p:cNvPr id="3" name="Titre 1"/>
          <p:cNvSpPr txBox="1">
            <a:spLocks/>
          </p:cNvSpPr>
          <p:nvPr/>
        </p:nvSpPr>
        <p:spPr>
          <a:xfrm>
            <a:off x="0" y="2420888"/>
            <a:ext cx="9144000" cy="1470025"/>
          </a:xfrm>
          <a:prstGeom prst="rect">
            <a:avLst/>
          </a:prstGeom>
        </p:spPr>
        <p:txBody>
          <a:bodyPr/>
          <a:lstStyle/>
          <a:p>
            <a:pPr algn="ctr">
              <a:defRPr/>
            </a:pPr>
            <a:r>
              <a:rPr lang="fr-CH" sz="4400" b="1" kern="0" dirty="0" smtClean="0">
                <a:solidFill>
                  <a:schemeClr val="tx2"/>
                </a:solidFill>
                <a:latin typeface="+mj-lt"/>
                <a:ea typeface="+mj-ea"/>
                <a:cs typeface="+mj-cs"/>
              </a:rPr>
              <a:t>Reprise du nouveau </a:t>
            </a:r>
          </a:p>
          <a:p>
            <a:pPr algn="ctr">
              <a:defRPr/>
            </a:pPr>
            <a:r>
              <a:rPr lang="fr-CH" sz="4400" b="1" kern="0" dirty="0" smtClean="0">
                <a:solidFill>
                  <a:schemeClr val="tx2"/>
                </a:solidFill>
                <a:latin typeface="+mj-lt"/>
                <a:ea typeface="+mj-ea"/>
                <a:cs typeface="+mj-cs"/>
              </a:rPr>
              <a:t>règlement UE relatif aux installations à câbles</a:t>
            </a:r>
            <a:endParaRPr lang="fr-CH" sz="4400" b="1" kern="0" dirty="0">
              <a:solidFill>
                <a:schemeClr val="tx2"/>
              </a:solidFill>
              <a:latin typeface="+mj-lt"/>
              <a:ea typeface="+mj-ea"/>
              <a:cs typeface="+mj-cs"/>
            </a:endParaRPr>
          </a:p>
        </p:txBody>
      </p:sp>
    </p:spTree>
    <p:extLst>
      <p:ext uri="{BB962C8B-B14F-4D97-AF65-F5344CB8AC3E}">
        <p14:creationId xmlns:p14="http://schemas.microsoft.com/office/powerpoint/2010/main" val="4010482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74638"/>
            <a:ext cx="7499176" cy="1143000"/>
          </a:xfrm>
        </p:spPr>
        <p:txBody>
          <a:bodyPr>
            <a:normAutofit/>
          </a:bodyPr>
          <a:lstStyle/>
          <a:p>
            <a:r>
              <a:rPr lang="fr-CH" sz="2800" b="1" dirty="0" smtClean="0"/>
              <a:t>Reprise </a:t>
            </a:r>
            <a:br>
              <a:rPr lang="fr-CH" sz="2800" b="1" dirty="0" smtClean="0"/>
            </a:br>
            <a:r>
              <a:rPr lang="fr-CH" sz="2800" dirty="0" smtClean="0"/>
              <a:t>du nouveau règlement UE </a:t>
            </a:r>
            <a:endParaRPr lang="fr-CH" sz="2800" b="1" dirty="0"/>
          </a:p>
        </p:txBody>
      </p:sp>
      <p:pic>
        <p:nvPicPr>
          <p:cNvPr id="7" name="Grafik 6"/>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3443" r="16462" b="1613"/>
          <a:stretch/>
        </p:blipFill>
        <p:spPr>
          <a:xfrm>
            <a:off x="1187624" y="1556792"/>
            <a:ext cx="7499176" cy="4392488"/>
          </a:xfrm>
          <a:prstGeom prst="rect">
            <a:avLst/>
          </a:prstGeom>
        </p:spPr>
      </p:pic>
      <p:sp>
        <p:nvSpPr>
          <p:cNvPr id="3" name="Inhaltsplatzhalter 2"/>
          <p:cNvSpPr>
            <a:spLocks noGrp="1"/>
          </p:cNvSpPr>
          <p:nvPr>
            <p:ph idx="1"/>
          </p:nvPr>
        </p:nvSpPr>
        <p:spPr>
          <a:xfrm>
            <a:off x="1187624" y="1124744"/>
            <a:ext cx="7499176" cy="5040560"/>
          </a:xfrm>
        </p:spPr>
        <p:txBody>
          <a:bodyPr/>
          <a:lstStyle/>
          <a:p>
            <a:pPr>
              <a:lnSpc>
                <a:spcPct val="150000"/>
              </a:lnSpc>
              <a:spcAft>
                <a:spcPts val="1200"/>
              </a:spcAft>
            </a:pPr>
            <a:r>
              <a:rPr lang="fr-CH" sz="2800" dirty="0" smtClean="0"/>
              <a:t>Adaptation des renvois</a:t>
            </a:r>
          </a:p>
          <a:p>
            <a:pPr>
              <a:lnSpc>
                <a:spcPct val="100000"/>
              </a:lnSpc>
              <a:spcAft>
                <a:spcPts val="600"/>
              </a:spcAft>
            </a:pPr>
            <a:r>
              <a:rPr lang="fr-CH" sz="2800" dirty="0" smtClean="0"/>
              <a:t>Modifications (à des fins d’équivalence) :</a:t>
            </a:r>
          </a:p>
          <a:p>
            <a:pPr lvl="1">
              <a:spcAft>
                <a:spcPts val="600"/>
              </a:spcAft>
              <a:buFont typeface="Symbol" panose="05050102010706020507" pitchFamily="18" charset="2"/>
              <a:buChar char="-"/>
            </a:pPr>
            <a:r>
              <a:rPr lang="fr-CH" dirty="0" smtClean="0"/>
              <a:t>Nouvelle mention d’acteurs tels que les importateurs</a:t>
            </a:r>
          </a:p>
          <a:p>
            <a:pPr lvl="1">
              <a:spcAft>
                <a:spcPts val="600"/>
              </a:spcAft>
              <a:buFont typeface="Symbol" panose="05050102010706020507" pitchFamily="18" charset="2"/>
              <a:buChar char="-"/>
            </a:pPr>
            <a:r>
              <a:rPr lang="fr-FR" dirty="0" smtClean="0"/>
              <a:t>Adaptation de la procédure d’évaluation de la conformité</a:t>
            </a:r>
            <a:r>
              <a:rPr lang="fr-CH" dirty="0" smtClean="0"/>
              <a:t>  </a:t>
            </a:r>
          </a:p>
          <a:p>
            <a:pPr lvl="1">
              <a:spcAft>
                <a:spcPts val="600"/>
              </a:spcAft>
              <a:buFont typeface="Symbol" panose="05050102010706020507" pitchFamily="18" charset="2"/>
              <a:buChar char="-"/>
            </a:pPr>
            <a:r>
              <a:rPr lang="fr-CH" dirty="0" smtClean="0"/>
              <a:t>Réglementation plus complète de la surveillance du marché</a:t>
            </a:r>
          </a:p>
          <a:p>
            <a:pPr lvl="1">
              <a:buFont typeface="Symbol" panose="05050102010706020507" pitchFamily="18" charset="2"/>
              <a:buChar char="-"/>
            </a:pPr>
            <a:r>
              <a:rPr lang="fr-CH" dirty="0"/>
              <a:t>D</a:t>
            </a:r>
            <a:r>
              <a:rPr lang="fr-CH" dirty="0" smtClean="0"/>
              <a:t>ispositions transitoires</a:t>
            </a:r>
            <a:endParaRPr lang="fr-CH" dirty="0"/>
          </a:p>
        </p:txBody>
      </p:sp>
    </p:spTree>
    <p:extLst>
      <p:ext uri="{BB962C8B-B14F-4D97-AF65-F5344CB8AC3E}">
        <p14:creationId xmlns:p14="http://schemas.microsoft.com/office/powerpoint/2010/main" val="1228649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74638"/>
            <a:ext cx="7704856" cy="1143000"/>
          </a:xfrm>
        </p:spPr>
        <p:txBody>
          <a:bodyPr>
            <a:noAutofit/>
          </a:bodyPr>
          <a:lstStyle/>
          <a:p>
            <a:r>
              <a:rPr lang="fr-CH" sz="2800" dirty="0"/>
              <a:t>Reprise </a:t>
            </a:r>
            <a:br>
              <a:rPr lang="fr-CH" sz="2800" dirty="0"/>
            </a:br>
            <a:r>
              <a:rPr lang="fr-CH" sz="2800" dirty="0"/>
              <a:t>du nouveau règlement UE </a:t>
            </a:r>
            <a:endParaRPr lang="de-CH" sz="2800" dirty="0"/>
          </a:p>
        </p:txBody>
      </p:sp>
      <p:pic>
        <p:nvPicPr>
          <p:cNvPr id="4" name="Grafik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87623" y="1524000"/>
            <a:ext cx="7299811" cy="3993232"/>
          </a:xfrm>
          <a:prstGeom prst="rect">
            <a:avLst/>
          </a:prstGeom>
        </p:spPr>
      </p:pic>
      <p:sp>
        <p:nvSpPr>
          <p:cNvPr id="3" name="Inhaltsplatzhalter 2"/>
          <p:cNvSpPr>
            <a:spLocks noGrp="1"/>
          </p:cNvSpPr>
          <p:nvPr>
            <p:ph idx="1"/>
          </p:nvPr>
        </p:nvSpPr>
        <p:spPr>
          <a:xfrm>
            <a:off x="1187623" y="1268760"/>
            <a:ext cx="7499177" cy="4752528"/>
          </a:xfrm>
        </p:spPr>
        <p:txBody>
          <a:bodyPr/>
          <a:lstStyle/>
          <a:p>
            <a:pPr marL="0" indent="0">
              <a:lnSpc>
                <a:spcPct val="150000"/>
              </a:lnSpc>
              <a:buNone/>
            </a:pPr>
            <a:r>
              <a:rPr lang="fr-CH" dirty="0" smtClean="0"/>
              <a:t>Délais de transition :</a:t>
            </a:r>
          </a:p>
          <a:p>
            <a:pPr>
              <a:lnSpc>
                <a:spcPct val="150000"/>
              </a:lnSpc>
              <a:spcAft>
                <a:spcPts val="600"/>
              </a:spcAft>
            </a:pPr>
            <a:r>
              <a:rPr lang="fr-CH" dirty="0" smtClean="0"/>
              <a:t>Nouveau règlement UE entré en vigueur, mais applicable à p. du 21/04/2018 seulement</a:t>
            </a:r>
          </a:p>
          <a:p>
            <a:pPr marL="0" indent="0">
              <a:lnSpc>
                <a:spcPct val="150000"/>
              </a:lnSpc>
              <a:spcAft>
                <a:spcPts val="600"/>
              </a:spcAft>
              <a:buNone/>
            </a:pPr>
            <a:r>
              <a:rPr lang="fr-CH" dirty="0" smtClean="0"/>
              <a:t> </a:t>
            </a:r>
            <a:r>
              <a:rPr lang="fr-CH" dirty="0" smtClean="0">
                <a:sym typeface="Wingdings" panose="05000000000000000000" pitchFamily="2" charset="2"/>
              </a:rPr>
              <a:t> 	jusqu’au 20/04/2018, les demandes d’AP et 	les évaluations de conformité sont régies par </a:t>
            </a:r>
            <a:r>
              <a:rPr lang="fr-CH" dirty="0">
                <a:sym typeface="Wingdings" panose="05000000000000000000" pitchFamily="2" charset="2"/>
              </a:rPr>
              <a:t>	</a:t>
            </a:r>
            <a:r>
              <a:rPr lang="fr-CH" dirty="0" smtClean="0">
                <a:sym typeface="Wingdings" panose="05000000000000000000" pitchFamily="2" charset="2"/>
              </a:rPr>
              <a:t>le droit actuel</a:t>
            </a:r>
            <a:endParaRPr lang="fr-CH" dirty="0" smtClean="0"/>
          </a:p>
          <a:p>
            <a:pPr>
              <a:lnSpc>
                <a:spcPct val="150000"/>
              </a:lnSpc>
              <a:spcAft>
                <a:spcPts val="1200"/>
              </a:spcAft>
            </a:pPr>
            <a:r>
              <a:rPr lang="fr-CH" dirty="0" smtClean="0"/>
              <a:t>Entrée en vigueur des modifications découlant du programme de stabilisation prévue pour le 01/01/2018</a:t>
            </a:r>
          </a:p>
        </p:txBody>
      </p:sp>
    </p:spTree>
    <p:extLst>
      <p:ext uri="{BB962C8B-B14F-4D97-AF65-F5344CB8AC3E}">
        <p14:creationId xmlns:p14="http://schemas.microsoft.com/office/powerpoint/2010/main" val="168864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542" b="8542"/>
          <a:stretch>
            <a:fillRect/>
          </a:stretch>
        </p:blipFill>
        <p:spPr>
          <a:xfrm>
            <a:off x="1142872" y="2078832"/>
            <a:ext cx="4052265" cy="2520000"/>
          </a:xfrm>
          <a:effectLst>
            <a:softEdge rad="139700"/>
          </a:effectLst>
        </p:spPr>
      </p:pic>
      <p:sp>
        <p:nvSpPr>
          <p:cNvPr id="3" name="Titel 2"/>
          <p:cNvSpPr>
            <a:spLocks noGrp="1"/>
          </p:cNvSpPr>
          <p:nvPr>
            <p:ph type="title" idx="4294967295"/>
          </p:nvPr>
        </p:nvSpPr>
        <p:spPr>
          <a:xfrm>
            <a:off x="1241288" y="332655"/>
            <a:ext cx="7427911" cy="1043835"/>
          </a:xfrm>
        </p:spPr>
        <p:txBody>
          <a:bodyPr>
            <a:normAutofit/>
          </a:bodyPr>
          <a:lstStyle/>
          <a:p>
            <a:r>
              <a:rPr lang="fr-CH" sz="2400" dirty="0" smtClean="0"/>
              <a:t>Questions </a:t>
            </a:r>
            <a:endParaRPr lang="fr-CH" sz="2400"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916832"/>
            <a:ext cx="2844000" cy="2844000"/>
          </a:xfrm>
          <a:prstGeom prst="rect">
            <a:avLst/>
          </a:prstGeom>
          <a:effectLst>
            <a:softEdge rad="304800"/>
          </a:effectLst>
        </p:spPr>
      </p:pic>
    </p:spTree>
    <p:extLst>
      <p:ext uri="{BB962C8B-B14F-4D97-AF65-F5344CB8AC3E}">
        <p14:creationId xmlns:p14="http://schemas.microsoft.com/office/powerpoint/2010/main" val="2390496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4843" y="404664"/>
            <a:ext cx="7427911" cy="603221"/>
          </a:xfrm>
        </p:spPr>
        <p:txBody>
          <a:bodyPr>
            <a:normAutofit/>
          </a:bodyPr>
          <a:lstStyle/>
          <a:p>
            <a:r>
              <a:rPr lang="fr-CH" sz="2400" dirty="0" smtClean="0"/>
              <a:t>Sommaire</a:t>
            </a:r>
            <a:endParaRPr lang="fr-CH" sz="2400" dirty="0"/>
          </a:p>
        </p:txBody>
      </p:sp>
      <p:sp>
        <p:nvSpPr>
          <p:cNvPr id="5" name="Rechteck 4"/>
          <p:cNvSpPr/>
          <p:nvPr/>
        </p:nvSpPr>
        <p:spPr>
          <a:xfrm>
            <a:off x="1354843" y="1124744"/>
            <a:ext cx="7200800" cy="4708981"/>
          </a:xfrm>
          <a:prstGeom prst="rect">
            <a:avLst/>
          </a:prstGeom>
        </p:spPr>
        <p:txBody>
          <a:bodyPr wrap="square">
            <a:spAutoFit/>
          </a:bodyPr>
          <a:lstStyle/>
          <a:p>
            <a:pPr marL="342900" lvl="0" indent="-342900">
              <a:lnSpc>
                <a:spcPct val="200000"/>
              </a:lnSpc>
              <a:spcAft>
                <a:spcPts val="0"/>
              </a:spcAft>
              <a:buFont typeface="Wingdings" panose="05000000000000000000" pitchFamily="2" charset="2"/>
              <a:buChar char="Ø"/>
            </a:pPr>
            <a:r>
              <a:rPr lang="fr-CH" sz="28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Partie 1 : </a:t>
            </a:r>
          </a:p>
          <a:p>
            <a:pPr lvl="0">
              <a:lnSpc>
                <a:spcPct val="150000"/>
              </a:lnSpc>
              <a:spcAft>
                <a:spcPts val="0"/>
              </a:spcAft>
            </a:pPr>
            <a:r>
              <a:rPr lang="fr-CH"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Déroulement de la procédure, conditions à remplir pour   l’approbation des plans (AP), </a:t>
            </a: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a:t>
            </a:r>
            <a:r>
              <a:rPr lang="fr-FR"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ases scientifiques et aides</a:t>
            </a:r>
            <a:r>
              <a:rPr lang="fr-CH"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délais à respecter</a:t>
            </a:r>
          </a:p>
          <a:p>
            <a:pPr marL="342900" lvl="0" indent="-342900">
              <a:lnSpc>
                <a:spcPct val="150000"/>
              </a:lnSpc>
              <a:spcAft>
                <a:spcPts val="0"/>
              </a:spcAft>
              <a:buFont typeface="Wingdings" panose="05000000000000000000" pitchFamily="2" charset="2"/>
              <a:buChar char="Ø"/>
            </a:pPr>
            <a:r>
              <a:rPr lang="fr-CH" sz="28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Partie 2 : </a:t>
            </a:r>
          </a:p>
          <a:p>
            <a:pPr lvl="0">
              <a:lnSpc>
                <a:spcPct val="200000"/>
              </a:lnSpc>
              <a:spcAft>
                <a:spcPts val="0"/>
              </a:spcAft>
            </a:pPr>
            <a:r>
              <a:rPr lang="fr-CH"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Conseils, recommandations, exemples tirés de la pratique</a:t>
            </a:r>
          </a:p>
          <a:p>
            <a:pPr marL="342900" lvl="0" indent="-342900">
              <a:lnSpc>
                <a:spcPct val="150000"/>
              </a:lnSpc>
              <a:spcAft>
                <a:spcPts val="0"/>
              </a:spcAft>
              <a:buFont typeface="Wingdings" panose="05000000000000000000" pitchFamily="2" charset="2"/>
              <a:buChar char="Ø"/>
            </a:pPr>
            <a:r>
              <a:rPr lang="fr-CH" sz="28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Partie 3 : </a:t>
            </a:r>
          </a:p>
          <a:p>
            <a:pPr lvl="0">
              <a:lnSpc>
                <a:spcPct val="150000"/>
              </a:lnSpc>
              <a:spcAft>
                <a:spcPts val="0"/>
              </a:spcAft>
            </a:pPr>
            <a:r>
              <a:rPr lang="fr-CH"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Perspectives </a:t>
            </a:r>
          </a:p>
        </p:txBody>
      </p:sp>
    </p:spTree>
    <p:extLst>
      <p:ext uri="{BB962C8B-B14F-4D97-AF65-F5344CB8AC3E}">
        <p14:creationId xmlns:p14="http://schemas.microsoft.com/office/powerpoint/2010/main" val="3266739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667" b="15667"/>
          <a:stretch>
            <a:fillRect/>
          </a:stretch>
        </p:blipFill>
        <p:spPr>
          <a:xfrm>
            <a:off x="107504" y="1196752"/>
            <a:ext cx="8957325" cy="3456384"/>
          </a:xfrm>
        </p:spPr>
      </p:pic>
      <p:sp>
        <p:nvSpPr>
          <p:cNvPr id="3" name="Textplatzhalter 2"/>
          <p:cNvSpPr>
            <a:spLocks noGrp="1"/>
          </p:cNvSpPr>
          <p:nvPr>
            <p:ph type="body" sz="quarter" idx="14"/>
          </p:nvPr>
        </p:nvSpPr>
        <p:spPr>
          <a:xfrm>
            <a:off x="1331640" y="5013176"/>
            <a:ext cx="7416823" cy="1296144"/>
          </a:xfrm>
        </p:spPr>
        <p:txBody>
          <a:bodyPr/>
          <a:lstStyle/>
          <a:p>
            <a:pPr>
              <a:lnSpc>
                <a:spcPct val="100000"/>
              </a:lnSpc>
            </a:pPr>
            <a:r>
              <a:rPr lang="fr-CH" sz="2800" dirty="0" smtClean="0"/>
              <a:t>Partie 1 : Procédure d’approbation des plans 	      (</a:t>
            </a:r>
            <a:r>
              <a:rPr lang="fr-CH" sz="2800" dirty="0" err="1" smtClean="0"/>
              <a:t>PAP</a:t>
            </a:r>
            <a:r>
              <a:rPr lang="fr-CH" sz="2800" dirty="0" smtClean="0"/>
              <a:t>), explications </a:t>
            </a:r>
            <a:endParaRPr lang="fr-CH" sz="2800" dirty="0"/>
          </a:p>
        </p:txBody>
      </p:sp>
    </p:spTree>
    <p:extLst>
      <p:ext uri="{BB962C8B-B14F-4D97-AF65-F5344CB8AC3E}">
        <p14:creationId xmlns:p14="http://schemas.microsoft.com/office/powerpoint/2010/main" val="2093005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1288" y="233491"/>
            <a:ext cx="7527864" cy="1143000"/>
          </a:xfrm>
        </p:spPr>
        <p:txBody>
          <a:bodyPr>
            <a:normAutofit/>
          </a:bodyPr>
          <a:lstStyle/>
          <a:p>
            <a:r>
              <a:rPr lang="fr-CH" dirty="0" smtClean="0"/>
              <a:t>OFT en tant qu’instance dirigeante, AP sous forme de décision générique</a:t>
            </a:r>
            <a:endParaRPr lang="fr-CH" dirty="0"/>
          </a:p>
        </p:txBody>
      </p:sp>
      <p:sp>
        <p:nvSpPr>
          <p:cNvPr id="3" name="Inhaltsplatzhalter 2"/>
          <p:cNvSpPr>
            <a:spLocks noGrp="1"/>
          </p:cNvSpPr>
          <p:nvPr>
            <p:ph idx="1"/>
          </p:nvPr>
        </p:nvSpPr>
        <p:spPr>
          <a:xfrm>
            <a:off x="539552" y="1772816"/>
            <a:ext cx="8229600" cy="4525963"/>
          </a:xfrm>
        </p:spPr>
        <p:txBody>
          <a:bodyPr/>
          <a:lstStyle/>
          <a:p>
            <a:r>
              <a:rPr lang="fr-CH" b="1" dirty="0" smtClean="0"/>
              <a:t>Jusqu’en 2006 : </a:t>
            </a:r>
            <a:r>
              <a:rPr lang="fr-CH" dirty="0" smtClean="0"/>
              <a:t>plusieurs décisions, plusieurs autorités</a:t>
            </a:r>
          </a:p>
          <a:p>
            <a:pPr marL="0" indent="0">
              <a:buNone/>
            </a:pPr>
            <a:endParaRPr lang="fr-CH" sz="900" dirty="0" smtClean="0"/>
          </a:p>
          <a:p>
            <a:r>
              <a:rPr lang="fr-CH" b="1" dirty="0" smtClean="0"/>
              <a:t>À partir du 1</a:t>
            </a:r>
            <a:r>
              <a:rPr lang="fr-CH" b="1" baseline="30000" dirty="0" smtClean="0"/>
              <a:t>er</a:t>
            </a:r>
            <a:r>
              <a:rPr lang="fr-CH" b="1" dirty="0" smtClean="0"/>
              <a:t> janvier 2007:</a:t>
            </a:r>
          </a:p>
          <a:p>
            <a:pPr lvl="1">
              <a:buFont typeface="Wingdings" panose="05000000000000000000" pitchFamily="2" charset="2"/>
              <a:buChar char="Ø"/>
            </a:pPr>
            <a:r>
              <a:rPr lang="fr-CH" sz="2000" dirty="0" smtClean="0"/>
              <a:t>1 décision globale (décision générique) rendue par 1 seule autorité (instance dirigeante, c.-à</a:t>
            </a:r>
            <a:r>
              <a:rPr lang="fr-CH" sz="2000" dirty="0"/>
              <a:t>-</a:t>
            </a:r>
            <a:r>
              <a:rPr lang="fr-CH" sz="2000" dirty="0" smtClean="0"/>
              <a:t>d. OFT)</a:t>
            </a:r>
          </a:p>
          <a:p>
            <a:pPr marL="457200" lvl="1" indent="0">
              <a:buNone/>
            </a:pPr>
            <a:endParaRPr lang="fr-CH" sz="900" dirty="0" smtClean="0"/>
          </a:p>
          <a:p>
            <a:pPr lvl="1">
              <a:buFont typeface="Wingdings" panose="05000000000000000000" pitchFamily="2" charset="2"/>
              <a:buChar char="Ø"/>
            </a:pPr>
            <a:r>
              <a:rPr lang="fr-CH" sz="2000" dirty="0" smtClean="0"/>
              <a:t>Toutes les autorisations exceptionnelles requises sont dans la décision générique (par ex. autorisation de défrichement, distance par rapport aux eaux, etc.).</a:t>
            </a:r>
          </a:p>
          <a:p>
            <a:pPr marL="457200" lvl="1" indent="0">
              <a:buNone/>
            </a:pPr>
            <a:endParaRPr lang="fr-CH" sz="900" dirty="0" smtClean="0"/>
          </a:p>
          <a:p>
            <a:pPr lvl="1">
              <a:buFont typeface="Wingdings" panose="05000000000000000000" pitchFamily="2" charset="2"/>
              <a:buChar char="Ø"/>
            </a:pPr>
            <a:r>
              <a:rPr lang="fr-CH" sz="2000" dirty="0" smtClean="0"/>
              <a:t>simplification pour les requérants : 1 seul interlocuteur (OFT, responsable de la procédure) et durée de la procédure plus facile à évaluer</a:t>
            </a:r>
            <a:endParaRPr lang="fr-CH" sz="2000" dirty="0"/>
          </a:p>
        </p:txBody>
      </p:sp>
    </p:spTree>
    <p:extLst>
      <p:ext uri="{BB962C8B-B14F-4D97-AF65-F5344CB8AC3E}">
        <p14:creationId xmlns:p14="http://schemas.microsoft.com/office/powerpoint/2010/main" val="3251921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5820" y="188640"/>
            <a:ext cx="7427911" cy="1143000"/>
          </a:xfrm>
        </p:spPr>
        <p:txBody>
          <a:bodyPr/>
          <a:lstStyle/>
          <a:p>
            <a:r>
              <a:rPr lang="fr-CH" dirty="0" smtClean="0"/>
              <a:t>Conditions à remplir – </a:t>
            </a:r>
            <a:r>
              <a:rPr lang="fr-FR" dirty="0" smtClean="0"/>
              <a:t>câbles</a:t>
            </a:r>
            <a:r>
              <a:rPr lang="fr-CH" dirty="0" smtClean="0"/>
              <a:t>  </a:t>
            </a:r>
            <a:endParaRPr lang="fr-CH" dirty="0"/>
          </a:p>
        </p:txBody>
      </p:sp>
      <p:pic>
        <p:nvPicPr>
          <p:cNvPr id="5" name="Bildplatzhalt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184" r="21184"/>
          <a:stretch>
            <a:fillRect/>
          </a:stretch>
        </p:blipFill>
        <p:spPr>
          <a:xfrm>
            <a:off x="4788024" y="1412777"/>
            <a:ext cx="3964439" cy="3832452"/>
          </a:xfrm>
        </p:spPr>
      </p:pic>
      <p:sp>
        <p:nvSpPr>
          <p:cNvPr id="4" name="Textplatzhalter 3"/>
          <p:cNvSpPr>
            <a:spLocks noGrp="1"/>
          </p:cNvSpPr>
          <p:nvPr>
            <p:ph type="body" sz="quarter" idx="14"/>
          </p:nvPr>
        </p:nvSpPr>
        <p:spPr>
          <a:xfrm>
            <a:off x="350516" y="1088246"/>
            <a:ext cx="4437508" cy="4481513"/>
          </a:xfrm>
        </p:spPr>
        <p:txBody>
          <a:bodyPr/>
          <a:lstStyle/>
          <a:p>
            <a:r>
              <a:rPr lang="fr-CH" b="1" dirty="0" smtClean="0"/>
              <a:t>Art. 3 et 9 </a:t>
            </a:r>
            <a:r>
              <a:rPr lang="fr-CH" b="1" dirty="0" err="1" smtClean="0"/>
              <a:t>LICa</a:t>
            </a:r>
            <a:r>
              <a:rPr lang="fr-CH" b="1" dirty="0" smtClean="0"/>
              <a:t> : </a:t>
            </a:r>
          </a:p>
          <a:p>
            <a:pPr marL="0" indent="0">
              <a:buNone/>
            </a:pPr>
            <a:r>
              <a:rPr lang="fr-CH" dirty="0" smtClean="0"/>
              <a:t>3 aspects cruciaux : environnement, aménagement du territoire, sécurité </a:t>
            </a:r>
          </a:p>
          <a:p>
            <a:pPr marL="0" indent="0">
              <a:lnSpc>
                <a:spcPct val="150000"/>
              </a:lnSpc>
              <a:buNone/>
            </a:pPr>
            <a:endParaRPr lang="fr-CH" sz="2000" dirty="0" smtClean="0"/>
          </a:p>
          <a:p>
            <a:r>
              <a:rPr lang="fr-CH" b="1" dirty="0" smtClean="0"/>
              <a:t>Aides : </a:t>
            </a:r>
          </a:p>
          <a:p>
            <a:pPr>
              <a:buFont typeface="Wingdings" panose="05000000000000000000" pitchFamily="2" charset="2"/>
              <a:buChar char="Ø"/>
            </a:pPr>
            <a:r>
              <a:rPr lang="fr-CH" sz="2000" dirty="0" smtClean="0"/>
              <a:t>Aide à l’exécution «Environnement et aménagement du territoire dans les projets d’installations à câbles» (phase planification) </a:t>
            </a:r>
          </a:p>
          <a:p>
            <a:pPr>
              <a:lnSpc>
                <a:spcPct val="100000"/>
              </a:lnSpc>
              <a:buFont typeface="Wingdings" panose="05000000000000000000" pitchFamily="2" charset="2"/>
              <a:buChar char="Ø"/>
            </a:pPr>
            <a:endParaRPr lang="fr-CH" sz="800" dirty="0" smtClean="0"/>
          </a:p>
          <a:p>
            <a:pPr>
              <a:buFont typeface="Wingdings" panose="05000000000000000000" pitchFamily="2" charset="2"/>
              <a:buChar char="Ø"/>
            </a:pPr>
            <a:r>
              <a:rPr lang="fr-CH" sz="2000" dirty="0" smtClean="0"/>
              <a:t>Directive [1] de l’OFT (sensibilisation et phase d’élaboration de la demande d’approbation des plans)</a:t>
            </a:r>
          </a:p>
          <a:p>
            <a:pPr marL="0" indent="0">
              <a:buNone/>
            </a:pPr>
            <a:r>
              <a:rPr lang="fr-CH" dirty="0" smtClean="0"/>
              <a:t> </a:t>
            </a:r>
            <a:endParaRPr lang="fr-CH" dirty="0"/>
          </a:p>
        </p:txBody>
      </p:sp>
    </p:spTree>
    <p:extLst>
      <p:ext uri="{BB962C8B-B14F-4D97-AF65-F5344CB8AC3E}">
        <p14:creationId xmlns:p14="http://schemas.microsoft.com/office/powerpoint/2010/main" val="2616295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1288" y="233491"/>
            <a:ext cx="7427911" cy="963261"/>
          </a:xfrm>
        </p:spPr>
        <p:txBody>
          <a:bodyPr>
            <a:normAutofit fontScale="90000"/>
          </a:bodyPr>
          <a:lstStyle/>
          <a:p>
            <a:r>
              <a:rPr lang="fr-CH" dirty="0" smtClean="0"/>
              <a:t>Bases légales / consultation des autorités concernées</a:t>
            </a:r>
            <a:endParaRPr lang="fr-CH" dirty="0"/>
          </a:p>
        </p:txBody>
      </p:sp>
      <p:sp>
        <p:nvSpPr>
          <p:cNvPr id="3" name="Inhaltsplatzhalter 2"/>
          <p:cNvSpPr>
            <a:spLocks noGrp="1"/>
          </p:cNvSpPr>
          <p:nvPr>
            <p:ph idx="1"/>
          </p:nvPr>
        </p:nvSpPr>
        <p:spPr>
          <a:xfrm>
            <a:off x="611560" y="1484784"/>
            <a:ext cx="8229600" cy="4752528"/>
          </a:xfrm>
        </p:spPr>
        <p:txBody>
          <a:bodyPr/>
          <a:lstStyle/>
          <a:p>
            <a:pPr>
              <a:spcAft>
                <a:spcPts val="1500"/>
              </a:spcAft>
              <a:buFont typeface="Arial" panose="020B0604020202020204" pitchFamily="34" charset="0"/>
              <a:buChar char="•"/>
            </a:pPr>
            <a:r>
              <a:rPr lang="fr-CH" sz="2000" dirty="0" smtClean="0"/>
              <a:t>Législation en matière de transports à câbles (</a:t>
            </a:r>
            <a:r>
              <a:rPr lang="fr-CH" sz="2000" dirty="0" err="1" smtClean="0"/>
              <a:t>LICa</a:t>
            </a:r>
            <a:r>
              <a:rPr lang="fr-CH" sz="2000" dirty="0" smtClean="0"/>
              <a:t> et </a:t>
            </a:r>
            <a:r>
              <a:rPr lang="fr-CH" sz="2000" dirty="0" err="1" smtClean="0"/>
              <a:t>OICa</a:t>
            </a:r>
            <a:r>
              <a:rPr lang="fr-CH" sz="2000" dirty="0" smtClean="0"/>
              <a:t>) : principes régissant la procédure et règles d’ordre général </a:t>
            </a:r>
          </a:p>
          <a:p>
            <a:pPr>
              <a:spcAft>
                <a:spcPts val="1500"/>
              </a:spcAft>
              <a:buFont typeface="Arial" panose="020B0604020202020204" pitchFamily="34" charset="0"/>
              <a:buChar char="•"/>
            </a:pPr>
            <a:r>
              <a:rPr lang="fr-CH" sz="2000" dirty="0" smtClean="0"/>
              <a:t>Priorité / validité de la législation sectorielle (par ex. </a:t>
            </a:r>
            <a:r>
              <a:rPr lang="fr-CH" sz="2000" dirty="0" err="1" smtClean="0"/>
              <a:t>LPE</a:t>
            </a:r>
            <a:r>
              <a:rPr lang="fr-CH" sz="2000" dirty="0" smtClean="0"/>
              <a:t>, </a:t>
            </a:r>
            <a:r>
              <a:rPr lang="fr-CH" sz="2000" dirty="0" err="1" smtClean="0"/>
              <a:t>LPN</a:t>
            </a:r>
            <a:r>
              <a:rPr lang="fr-CH" sz="2000" dirty="0" smtClean="0"/>
              <a:t>, </a:t>
            </a:r>
            <a:r>
              <a:rPr lang="fr-CH" sz="2000" dirty="0" err="1" smtClean="0"/>
              <a:t>OEIE</a:t>
            </a:r>
            <a:r>
              <a:rPr lang="fr-CH" sz="2000" dirty="0" smtClean="0"/>
              <a:t>, </a:t>
            </a:r>
            <a:r>
              <a:rPr lang="fr-CH" sz="2000" dirty="0" err="1" smtClean="0"/>
              <a:t>LEaux</a:t>
            </a:r>
            <a:r>
              <a:rPr lang="fr-CH" sz="2000" dirty="0" smtClean="0"/>
              <a:t>, </a:t>
            </a:r>
            <a:r>
              <a:rPr lang="fr-CH" sz="2000" dirty="0" err="1" smtClean="0"/>
              <a:t>Lfo</a:t>
            </a:r>
            <a:r>
              <a:rPr lang="fr-CH" sz="2000" dirty="0" smtClean="0"/>
              <a:t> et </a:t>
            </a:r>
            <a:r>
              <a:rPr lang="fr-CH" sz="2000" dirty="0" err="1" smtClean="0"/>
              <a:t>LAT</a:t>
            </a:r>
            <a:r>
              <a:rPr lang="fr-CH" sz="2000" dirty="0" smtClean="0"/>
              <a:t>) sur le plan matériel/formel</a:t>
            </a:r>
          </a:p>
          <a:p>
            <a:pPr>
              <a:spcAft>
                <a:spcPts val="1500"/>
              </a:spcAft>
              <a:buFont typeface="Arial" panose="020B0604020202020204" pitchFamily="34" charset="0"/>
              <a:buChar char="•"/>
            </a:pPr>
            <a:r>
              <a:rPr lang="fr-CH" sz="2000" dirty="0" smtClean="0"/>
              <a:t>Applicabilité sur la base des dispositions de la </a:t>
            </a:r>
            <a:r>
              <a:rPr lang="fr-CH" sz="2000" dirty="0" err="1" smtClean="0"/>
              <a:t>LICa</a:t>
            </a:r>
            <a:endParaRPr lang="fr-CH" sz="2000" dirty="0" smtClean="0"/>
          </a:p>
          <a:p>
            <a:pPr>
              <a:spcAft>
                <a:spcPts val="1500"/>
              </a:spcAft>
              <a:buFont typeface="Arial" panose="020B0604020202020204" pitchFamily="34" charset="0"/>
              <a:buChar char="•"/>
            </a:pPr>
            <a:r>
              <a:rPr lang="fr-CH" sz="2000" dirty="0" smtClean="0"/>
              <a:t>L’</a:t>
            </a:r>
            <a:r>
              <a:rPr lang="fr-CH" sz="2000" dirty="0" err="1" smtClean="0"/>
              <a:t>OFT</a:t>
            </a:r>
            <a:r>
              <a:rPr lang="fr-CH" sz="2000" dirty="0" smtClean="0"/>
              <a:t> n’est pas compétent pour la législation sectorielle.</a:t>
            </a:r>
          </a:p>
          <a:p>
            <a:pPr>
              <a:spcAft>
                <a:spcPts val="1500"/>
              </a:spcAft>
              <a:buFont typeface="Arial" panose="020B0604020202020204" pitchFamily="34" charset="0"/>
              <a:buChar char="•"/>
            </a:pPr>
            <a:r>
              <a:rPr lang="fr-CH" sz="2000" dirty="0" smtClean="0"/>
              <a:t>Prescription légale: implication du canton (art. 12 </a:t>
            </a:r>
            <a:r>
              <a:rPr lang="fr-CH" sz="2000" dirty="0" err="1" smtClean="0"/>
              <a:t>LICa</a:t>
            </a:r>
            <a:r>
              <a:rPr lang="fr-CH" sz="2000" dirty="0" smtClean="0"/>
              <a:t>, qualité de partie) et consultation des autorités fédérales concernées (art. </a:t>
            </a:r>
            <a:r>
              <a:rPr lang="fr-CH" sz="2000" dirty="0" err="1" smtClean="0"/>
              <a:t>62</a:t>
            </a:r>
            <a:r>
              <a:rPr lang="fr-CH" sz="2000" i="1" dirty="0" err="1" smtClean="0"/>
              <a:t>a</a:t>
            </a:r>
            <a:r>
              <a:rPr lang="fr-CH" sz="2000" dirty="0"/>
              <a:t> </a:t>
            </a:r>
            <a:r>
              <a:rPr lang="fr-CH" sz="2000" dirty="0" err="1" smtClean="0"/>
              <a:t>LOGA</a:t>
            </a:r>
            <a:r>
              <a:rPr lang="fr-CH" sz="2000" dirty="0" smtClean="0"/>
              <a:t>)</a:t>
            </a:r>
          </a:p>
          <a:p>
            <a:pPr>
              <a:spcAft>
                <a:spcPts val="1500"/>
              </a:spcAft>
              <a:buFont typeface="Arial" panose="020B0604020202020204" pitchFamily="34" charset="0"/>
              <a:buChar char="•"/>
            </a:pPr>
            <a:r>
              <a:rPr lang="fr-CH" sz="2000" dirty="0" smtClean="0"/>
              <a:t>En cas de litige : voies de recours pour canton et procédure de conciliation pour autorités fédérales </a:t>
            </a:r>
          </a:p>
          <a:p>
            <a:endParaRPr lang="fr-CH" dirty="0"/>
          </a:p>
        </p:txBody>
      </p:sp>
    </p:spTree>
    <p:extLst>
      <p:ext uri="{BB962C8B-B14F-4D97-AF65-F5344CB8AC3E}">
        <p14:creationId xmlns:p14="http://schemas.microsoft.com/office/powerpoint/2010/main" val="3169876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7427911" cy="864096"/>
          </a:xfrm>
        </p:spPr>
        <p:txBody>
          <a:bodyPr>
            <a:noAutofit/>
          </a:bodyPr>
          <a:lstStyle/>
          <a:p>
            <a:pPr lvl="0"/>
            <a:r>
              <a:rPr lang="fr-CH" sz="2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Procédures différentes, coordination obligatoire</a:t>
            </a:r>
            <a:br>
              <a:rPr lang="fr-CH" sz="2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endParaRPr lang="fr-CH" sz="2400" dirty="0"/>
          </a:p>
        </p:txBody>
      </p:sp>
      <p:pic>
        <p:nvPicPr>
          <p:cNvPr id="3" name="Grafik 2"/>
          <p:cNvPicPr>
            <a:picLocks noChangeAspect="1"/>
          </p:cNvPicPr>
          <p:nvPr/>
        </p:nvPicPr>
        <p:blipFill>
          <a:blip r:embed="rId2"/>
          <a:stretch>
            <a:fillRect/>
          </a:stretch>
        </p:blipFill>
        <p:spPr>
          <a:xfrm>
            <a:off x="2339752" y="980728"/>
            <a:ext cx="4248000" cy="499617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489924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259633" y="332656"/>
            <a:ext cx="7416824" cy="792088"/>
          </a:xfrm>
        </p:spPr>
        <p:txBody>
          <a:bodyPr>
            <a:normAutofit fontScale="90000"/>
          </a:bodyPr>
          <a:lstStyle/>
          <a:p>
            <a:r>
              <a:rPr lang="fr-CH" sz="2700" dirty="0" smtClean="0"/>
              <a:t>Installations à câbles</a:t>
            </a:r>
            <a:r>
              <a:rPr lang="fr-CH" sz="2700" dirty="0"/>
              <a:t>, installations </a:t>
            </a:r>
            <a:r>
              <a:rPr lang="fr-CH" sz="2700" dirty="0" smtClean="0"/>
              <a:t>accessoires et autres composantes du projet </a:t>
            </a:r>
            <a:br>
              <a:rPr lang="fr-CH" sz="2700" dirty="0" smtClean="0"/>
            </a:br>
            <a:r>
              <a:rPr lang="fr-CH" sz="900" dirty="0" smtClean="0"/>
              <a:t> </a:t>
            </a:r>
            <a:r>
              <a:rPr lang="fr-CH" sz="2700" dirty="0" smtClean="0"/>
              <a:t/>
            </a:r>
            <a:br>
              <a:rPr lang="fr-CH" sz="2700" dirty="0" smtClean="0"/>
            </a:br>
            <a:r>
              <a:rPr lang="fr-FR" sz="2700" dirty="0"/>
              <a:t>I</a:t>
            </a:r>
            <a:r>
              <a:rPr lang="fr-FR" sz="2700" dirty="0" smtClean="0"/>
              <a:t>nstallation de transport à câbles</a:t>
            </a:r>
            <a:r>
              <a:rPr lang="fr-CH" sz="2700" dirty="0" smtClean="0"/>
              <a:t> (ITC) : </a:t>
            </a:r>
            <a:br>
              <a:rPr lang="fr-CH" sz="2700" dirty="0" smtClean="0"/>
            </a:br>
            <a:r>
              <a:rPr lang="fr-CH" sz="2200" b="0" dirty="0" smtClean="0"/>
              <a:t>se compose d’ouvrages d’art sur la ligne, de stations, de câbles, de pylônes, d’un moteur, de véhicules, etc.</a:t>
            </a:r>
            <a:br>
              <a:rPr lang="fr-CH" sz="2200" b="0" dirty="0" smtClean="0"/>
            </a:br>
            <a:r>
              <a:rPr lang="fr-CH" sz="900" b="0" dirty="0" smtClean="0"/>
              <a:t> </a:t>
            </a:r>
            <a:r>
              <a:rPr lang="fr-CH" sz="2700" b="0" dirty="0" smtClean="0"/>
              <a:t/>
            </a:r>
            <a:br>
              <a:rPr lang="fr-CH" sz="2700" b="0" dirty="0" smtClean="0"/>
            </a:br>
            <a:r>
              <a:rPr lang="fr-CH" sz="2700" dirty="0" smtClean="0"/>
              <a:t>Composantes du projet :</a:t>
            </a:r>
            <a:r>
              <a:rPr lang="fr-CH" sz="2700" dirty="0" smtClean="0">
                <a:solidFill>
                  <a:srgbClr val="FF0000"/>
                </a:solidFill>
              </a:rPr>
              <a:t/>
            </a:r>
            <a:br>
              <a:rPr lang="fr-CH" sz="2700" dirty="0" smtClean="0">
                <a:solidFill>
                  <a:srgbClr val="FF0000"/>
                </a:solidFill>
              </a:rPr>
            </a:br>
            <a:r>
              <a:rPr lang="fr-CH" sz="2200" b="0" dirty="0"/>
              <a:t>d</a:t>
            </a:r>
            <a:r>
              <a:rPr lang="fr-CH" sz="2200" b="0" dirty="0" smtClean="0"/>
              <a:t>émantèlement des anciennes remontées </a:t>
            </a:r>
            <a:r>
              <a:rPr lang="fr-CH" sz="2200" b="0" dirty="0"/>
              <a:t>mécaniques, </a:t>
            </a:r>
            <a:r>
              <a:rPr lang="fr-CH" sz="2200" b="0" dirty="0" smtClean="0"/>
              <a:t>accès aux stations par la route, installations d’alimentation en électricité, installations de chantier et de transbordement, pistes de chantier, corrections de terrain avec excédent de masse provenant des déblais de construction, ouvrages de sécurisation, raccordements aux pistes, ITC de chantier, canalisations, etc.</a:t>
            </a:r>
            <a:br>
              <a:rPr lang="fr-CH" sz="2200" b="0" dirty="0" smtClean="0"/>
            </a:br>
            <a:r>
              <a:rPr lang="fr-CH" sz="900" b="0" dirty="0" smtClean="0"/>
              <a:t> </a:t>
            </a:r>
            <a:r>
              <a:rPr lang="fr-CH" sz="2200" dirty="0" smtClean="0">
                <a:solidFill>
                  <a:srgbClr val="FF0000"/>
                </a:solidFill>
              </a:rPr>
              <a:t/>
            </a:r>
            <a:br>
              <a:rPr lang="fr-CH" sz="2200" dirty="0" smtClean="0">
                <a:solidFill>
                  <a:srgbClr val="FF0000"/>
                </a:solidFill>
              </a:rPr>
            </a:br>
            <a:r>
              <a:rPr lang="fr-FR" sz="2700" dirty="0" smtClean="0"/>
              <a:t>Installations accessoires</a:t>
            </a:r>
            <a:r>
              <a:rPr lang="fr-CH" sz="2700" dirty="0" smtClean="0"/>
              <a:t> :</a:t>
            </a:r>
            <a:r>
              <a:rPr lang="fr-CH" sz="2700" dirty="0" smtClean="0">
                <a:solidFill>
                  <a:srgbClr val="FF0000"/>
                </a:solidFill>
              </a:rPr>
              <a:t/>
            </a:r>
            <a:br>
              <a:rPr lang="fr-CH" sz="2700" dirty="0" smtClean="0">
                <a:solidFill>
                  <a:srgbClr val="FF0000"/>
                </a:solidFill>
              </a:rPr>
            </a:br>
            <a:r>
              <a:rPr lang="fr-CH" sz="2200" b="0" dirty="0"/>
              <a:t>p</a:t>
            </a:r>
            <a:r>
              <a:rPr lang="fr-CH" sz="2200" b="0" dirty="0" smtClean="0"/>
              <a:t>istes (nouvelles/modifiées), installations de stationnement et d’enneigement (y c. pompes, lacs de rétention), restaurants, etc.</a:t>
            </a:r>
            <a:br>
              <a:rPr lang="fr-CH" sz="2200" b="0" dirty="0" smtClean="0"/>
            </a:br>
            <a:endParaRPr lang="fr-CH" sz="2200" b="0" dirty="0"/>
          </a:p>
        </p:txBody>
      </p:sp>
    </p:spTree>
    <p:extLst>
      <p:ext uri="{BB962C8B-B14F-4D97-AF65-F5344CB8AC3E}">
        <p14:creationId xmlns:p14="http://schemas.microsoft.com/office/powerpoint/2010/main" val="2673540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_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defPPr>
      </a:lstStyle>
    </a:txDef>
  </a:objectDefaults>
  <a:extraClrSchemeLst/>
</a:theme>
</file>

<file path=ppt/theme/theme10.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objname" par="" edit="true" text="2017-08-08 PPP für Workshop SBS in Meiringen 23.8.17, Verfahren, Grundlagen, Abläufe"/>
    <f:field ref="objsubject" par="" edit="true" text=""/>
    <f:field ref="objcreatedby" par="" text="Lutz, Patrick (BAV - lup)"/>
    <f:field ref="objcreatedat" par="" text="03.08.2017 13:32:34"/>
    <f:field ref="objchangedby" par="" text="Sarott, Franziska (BAV - saf)"/>
    <f:field ref="objmodifiedat" par="" text="10.08.2017 16:24:28"/>
    <f:field ref="doc_FSCFOLIO_1_1001_FieldDocumentNumber" par="" text=""/>
    <f:field ref="doc_FSCFOLIO_1_1001_FieldSubject" par="" edit="true" text=""/>
    <f:field ref="FSCFOLIO_1_1001_FieldCurrentUser" par="" text="Thomas Schlunke"/>
    <f:field ref="CCAPRECONFIG_15_1001_Objektname" par="" edit="true" text="2017-08-08 PPP für Workshop SBS in Meiringen 23.8.17, Verfahren, Grundlagen, Abläufe"/>
    <f:field ref="CHPRECONFIG_1_1001_Objektname" par="" edit="true" text="2017-08-08 PPP für Workshop SBS in Meiringen 23.8.17, Verfahren, Grundlagen, Abläufe"/>
  </f:record>
  <f:record inx="1" ref="">
    <f:field ref="CCAPRECONFIG_15_1001_Anrede" par="" edit="true" text=""/>
    <f:field ref="CCAPRECONFIG_15_1001_Anrede_Briefkopf" par="" text=""/>
    <f:field ref="CCAPRECONFIG_15_1001_Geschlecht_Anrede" par="" text=""/>
    <f:field ref="CCAPRECONFIG_15_1001_Titel" par="" edit="true" text=""/>
    <f:field ref="CCAPRECONFIG_15_1001_Nachgestellter_Titel" par="" edit="true" text=""/>
    <f:field ref="CCAPRECONFIG_15_1001_Vorname" par="" edit="true" text=""/>
    <f:field ref="CCAPRECONFIG_15_1001_Nachname" par="" edit="true" text=""/>
    <f:field ref="CCAPRECONFIG_15_1001_zH" par="" edit="true" text=""/>
    <f:field ref="CCAPRECONFIG_15_1001_Geschlecht" par="" text=""/>
    <f:field ref="CCAPRECONFIG_15_1001_Strasse" par="" text=""/>
    <f:field ref="CCAPRECONFIG_15_1001_Hausnummer" par="" text=""/>
    <f:field ref="CCAPRECONFIG_15_1001_Stiege" par="" text=""/>
    <f:field ref="CCAPRECONFIG_15_1001_Stock" par="" text=""/>
    <f:field ref="CCAPRECONFIG_15_1001_Tuer" par="" text=""/>
    <f:field ref="CCAPRECONFIG_15_1001_Postfach" par="" text=""/>
    <f:field ref="CCAPRECONFIG_15_1001_Postleitzahl" par="" text=""/>
    <f:field ref="CCAPRECONFIG_15_1001_Ort" par="" text=""/>
    <f:field ref="CCAPRECONFIG_15_1001_Land" par="" text=""/>
    <f:field ref="CCAPRECONFIG_15_1001_Email" par="" text=""/>
    <f:field ref="CCAPRECONFIG_15_1001_Postalische_Adresse" par="" text=""/>
    <f:field ref="CCAPRECONFIG_15_1001_Adresse" par="" text=""/>
    <f:field ref="CCAPRECONFIG_15_1001_Fax" par="" text=""/>
    <f:field ref="CCAPRECONFIG_15_1001_Telefon" par="" text=""/>
    <f:field ref="CCAPRECONFIG_15_1001_Geburtsdatum" par="" text=""/>
    <f:field ref="CCAPRECONFIG_15_1001_Sozialversicherungsnummer" par="" text=""/>
    <f:field ref="CCAPRECONFIG_15_1001_Berufstitel" par="" text=""/>
    <f:field ref="CCAPRECONFIG_15_1001_Funktionsbezeichnung" par="" text=""/>
    <f:field ref="CCAPRECONFIG_15_1001_Organisationsname" par="" text=""/>
    <f:field ref="CCAPRECONFIG_15_1001_Organisationskurzname" par="" text=""/>
    <f:field ref="CCAPRECONFIG_15_1001_Abschriftsbemerkung" par="" text=""/>
    <f:field ref="CCAPRECONFIG_15_1001_Name_Zeile_2" par="" text=""/>
    <f:field ref="CCAPRECONFIG_15_1001_Name_Zeile_3" par="" text=""/>
    <f:field ref="CCAPRECONFIG_15_1001_Firmenbuchnummer" par="" text=""/>
    <f:field ref="CCAPRECONFIG_15_1001_Versandart" par="" text="Courrier B"/>
    <f:field ref="CCAPRECONFIG_15_1001_Kategorie" par="" text="Destinataire"/>
    <f:field ref="CCAPRECONFIG_15_1001_Rechtsform" par="" text=""/>
    <f:field ref="CCAPRECONFIG_15_1001_Ziel" par="" text=""/>
    <f:field ref="CHPRECONFIG_1_1001_Anrede" par="" edit="true" text=""/>
    <f:field ref="CHPRECONFIG_1_1001_Titel" par="" edit="true" text=""/>
    <f:field ref="CHPRECONFIG_1_1001_Vorname" par="" edit="true" text=""/>
    <f:field ref="CHPRECONFIG_1_1001_Nachname" par="" edit="true" text=""/>
    <f:field ref="CHPRECONFIG_1_1001_Strasse" par="" text=""/>
    <f:field ref="CHPRECONFIG_1_1001_Postleitzahl" par="" text=""/>
    <f:field ref="CHPRECONFIG_1_1001_Ort" par="" text=""/>
    <f:field ref="CHPRECONFIG_1_1001_EMailAdresse" par="" text=""/>
    <f:field ref="UVEKCFG_15_1700_Personal" par="" text=""/>
    <f:field ref="UVEKCFG_15_1700_Geschlecht" par="" text=""/>
    <f:field ref="UVEKCFG_15_1700_GebDatum" par="" text=""/>
    <f:field ref="UVEKCFG_15_1700_Beruf" par="" text=""/>
    <f:field ref="UVEKCFG_15_1700_Familienstand" par="" text=""/>
    <f:field ref="UVEKCFG_15_1700_Muttersprache" par="" text=""/>
    <f:field ref="UVEKCFG_15_1700_Geboren_in" par="" text=""/>
    <f:field ref="UVEKCFG_15_1700_Briefanrede" par="" text=""/>
    <f:field ref="UVEKCFG_15_1700_Kommunikationssprache" par="" text=""/>
    <f:field ref="UVEKCFG_15_1700_Webseite" par="" text=""/>
    <f:field ref="UVEKCFG_15_1700_TelNr_Business" par="" text=""/>
    <f:field ref="UVEKCFG_15_1700_TelNr_Private" par="" text=""/>
    <f:field ref="UVEKCFG_15_1700_TelNr_Mobile" par="" text=""/>
    <f:field ref="UVEKCFG_15_1700_TelNr_Other" par="" text=""/>
    <f:field ref="UVEKCFG_15_1700_TelNr_Fax" par="" text=""/>
    <f:field ref="UVEKCFG_15_1700_EMail1" par="" text=""/>
    <f:field ref="UVEKCFG_15_1700_EMail2" par="" text=""/>
    <f:field ref="UVEKCFG_15_1700_EMail3" par="" text=""/>
    <f:field ref="UVEKCFG_15_1700_UID" par="" text=""/>
    <f:field ref="UVEKCFG_15_1700_Klassifizierung" par="" text=""/>
    <f:field ref="UVEKCFG_15_1700_Gruendungsjahr" par="" text=""/>
    <f:field ref="UVEKCFG_15_1700_Versandart" par="" text="B-Post"/>
    <f:field ref="UVEKCFG_15_1700_Versandvermek" par="" text=""/>
    <f:field ref="UVEKCFG_15_1700_Kurzbezeichnung" par="" text=""/>
    <f:field ref="UVEKCFG_15_1700_Strasse2" par="" text=""/>
    <f:field ref="UVEKCFG_15_1700_Hausnummer_Zusatz" par="" text=""/>
    <f:field ref="UVEKCFG_15_1700_Land" par="" text=""/>
    <f:field ref="UVEKCFG_15_1700_Serienbrieffeld_1" par="" text=""/>
    <f:field ref="UVEKCFG_15_1700_Serienbrieffeld_2" par="" text=""/>
    <f:field ref="UVEKCFG_15_1700_Serienbrieffeld_3" par="" text=""/>
    <f:field ref="UVEKCFG_15_1700_Serienbrieffeld_4" par="" text=""/>
    <f:field ref="UVEKCFG_15_1700_Serienbrieffeld_5" par="" text=""/>
    <f:field ref="UVEKCFG_15_1700_Adresszeile_1" par="" text=""/>
    <f:field ref="UVEKCFG_15_1700_Adresszeile_2" par="" text=""/>
    <f:field ref="UVEKCFG_15_1700_Adresszeile_3" par="" text=""/>
    <f:field ref="UVEKCFG_15_1700_Adresszeile_4" par="" text=""/>
    <f:field ref="UVEKCFG_15_1700_Adresszeile_5" par="" text=""/>
    <f:field ref="UVEKCFG_15_1700_Adresszeile_6" par="" text=""/>
    <f:field ref="UVEKCFG_15_1700_Adresszeile_7" par="" text=""/>
    <f:field ref="UVEKCFG_15_1700_Adresszeile_8" par="" text=""/>
    <f:field ref="UVEKCFG_15_1700_Adresszeile_9" par="" text=""/>
    <f:field ref="UVEKCFG_15_1700_Adresszeile_10" par="" text=""/>
    <f:field ref="BAVCFG_15_1700_Adresse1" par="" edit="true" text=""/>
    <f:field ref="BAVCFG_15_1700_Firma" par="" text=""/>
    <f:field ref="BAVCFG_15_1700_ZustellungAm" par="" text=""/>
    <f:field ref="BAVCFG_15_1700_ForeignNumber" par="" text=""/>
    <f:field ref="BAVCFG_15_1700_AnredePartner" par="" edit="true" text=""/>
    <f:field ref="BAVCFG_15_1700_Anrede_Adresse" par="" edit="true" text=""/>
    <f:field ref="BAVCFG_15_1700_Zusatzzeile1" par="" edit="true" text=""/>
    <f:field ref="BAVCFG_15_1700_Zusatzzeile2" par="" edit="true" text=""/>
    <f:field ref="BAVCFG_15_1700_Strasse2" par="" edit="true" text=""/>
    <f:field ref="BAVCFG_15_1700_Firma_Kurz" par="" text=""/>
    <f:field ref="BAVCFG_15_1700_Posfach" par="" text=""/>
    <f:field ref="BAVCFG_15_1700_Vorname_AP" par="" text=""/>
    <f:field ref="BAVCFG_15_1700_Nachname_AP" par="" text=""/>
    <f:field ref="BAVCFG_15_1700_Adresse1_AP" par="" text=""/>
    <f:field ref="BAVCFG_15_1700_Strasse_AP" par="" text=""/>
    <f:field ref="BAVCFG_15_1700_Postleitzahl_AP" par="" text=""/>
    <f:field ref="BAVCFG_15_1700_Ort_AP" par="" text=""/>
    <f:field ref="BAVCFG_15_1700_EMail_AP" par="" text=""/>
    <f:field ref="BAVCFG_15_1700_Firma_AP" par="" text=""/>
    <f:field ref="BAVCFG_15_1700_AnredePartner_AP" par="" text=""/>
    <f:field ref="BAVCFG_15_1700_Titel_AP" par="" text=""/>
    <f:field ref="BAVCFG_15_1700_Fax_AP" par="" text=""/>
    <f:field ref="BAVCFG_15_1700_Anrede_Adresse_AP" par="" text=""/>
    <f:field ref="BAVCFG_15_1700_Zusatzzeile1_AP" par="" text=""/>
    <f:field ref="BAVCFG_15_1700_Zusatzzeile2_AP" par="" text=""/>
    <f:field ref="BAVCFG_15_1700_Strasse2_AP" par="" text=""/>
    <f:field ref="BAVCFG_15_1700_FirmaKurz_AP" par="" text=""/>
    <f:field ref="BAVCFG_15_1700_Posfach_AP" par="" text=""/>
  </f:record>
  <f:display par="" text="...">
    <f:field ref="CHPRECONFIG_1_1001_Objektname" text="Classe d'objets"/>
    <f:field ref="objcreatedat" text="Créé le/à"/>
    <f:field ref="objcreatedby" text="Créé par"/>
    <f:field ref="objchangedby" text="Dernière modification apportée par"/>
    <f:field ref="objmodifiedat" text="Dernière modification le/à"/>
    <f:field ref="objname" text="Nom"/>
    <f:field ref="CCAPRECONFIG_15_1001_Objektname" text="Nom d'objet"/>
    <f:field ref="objsubject" text="Subject (single-line)"/>
    <f:field ref="FSCFOLIO_1_1001_FieldCurrentUser" text="Utilisateur actuel"/>
  </f:display>
  <f:display par="" text="&gt; Destinataires">
    <f:field ref="UVEKCFG_15_1700_Personal" text=""/>
    <f:field ref="UVEKCFG_15_1700_Geschlecht" text=""/>
    <f:field ref="UVEKCFG_15_1700_GebDatum" text=""/>
    <f:field ref="UVEKCFG_15_1700_Beruf" text=""/>
    <f:field ref="UVEKCFG_15_1700_Familienstand" text=""/>
    <f:field ref="UVEKCFG_15_1700_Muttersprache" text=""/>
    <f:field ref="UVEKCFG_15_1700_Geboren_in" text=""/>
    <f:field ref="UVEKCFG_15_1700_Briefanrede" text=""/>
    <f:field ref="UVEKCFG_15_1700_Kommunikationssprache" text=""/>
    <f:field ref="UVEKCFG_15_1700_Webseite" text=""/>
    <f:field ref="UVEKCFG_15_1700_TelNr_Business" text=""/>
    <f:field ref="UVEKCFG_15_1700_TelNr_Private" text=""/>
    <f:field ref="UVEKCFG_15_1700_TelNr_Mobile" text=""/>
    <f:field ref="UVEKCFG_15_1700_TelNr_Other" text=""/>
    <f:field ref="UVEKCFG_15_1700_TelNr_Fax" text=""/>
    <f:field ref="UVEKCFG_15_1700_EMail1" text=""/>
    <f:field ref="UVEKCFG_15_1700_EMail2" text=""/>
    <f:field ref="UVEKCFG_15_1700_EMail3" text=""/>
    <f:field ref="UVEKCFG_15_1700_UID" text=""/>
    <f:field ref="UVEKCFG_15_1700_Klassifizierung" text=""/>
    <f:field ref="UVEKCFG_15_1700_Gruendungsjahr" text=""/>
    <f:field ref="UVEKCFG_15_1700_Versandart" text=""/>
    <f:field ref="UVEKCFG_15_1700_Versandvermek" text=""/>
    <f:field ref="UVEKCFG_15_1700_Kurzbezeichnung" text=""/>
    <f:field ref="UVEKCFG_15_1700_Strasse2" text=""/>
    <f:field ref="UVEKCFG_15_1700_Hausnummer_Zusatz" text=""/>
    <f:field ref="UVEKCFG_15_1700_Land" text=""/>
    <f:field ref="UVEKCFG_15_1700_Serienbrieffeld_1" text=""/>
    <f:field ref="UVEKCFG_15_1700_Serienbrieffeld_2" text=""/>
    <f:field ref="UVEKCFG_15_1700_Serienbrieffeld_3" text=""/>
    <f:field ref="UVEKCFG_15_1700_Serienbrieffeld_4" text=""/>
    <f:field ref="UVEKCFG_15_1700_Serienbrieffeld_5" text=""/>
    <f:field ref="UVEKCFG_15_1700_Adresszeile_1" text=""/>
    <f:field ref="UVEKCFG_15_1700_Adresszeile_2" text=""/>
    <f:field ref="UVEKCFG_15_1700_Adresszeile_3" text=""/>
    <f:field ref="UVEKCFG_15_1700_Adresszeile_4" text=""/>
    <f:field ref="UVEKCFG_15_1700_Adresszeile_5" text=""/>
    <f:field ref="UVEKCFG_15_1700_Adresszeile_6" text=""/>
    <f:field ref="UVEKCFG_15_1700_Adresszeile_7" text=""/>
    <f:field ref="UVEKCFG_15_1700_Adresszeile_8" text=""/>
    <f:field ref="UVEKCFG_15_1700_Adresszeile_9" text=""/>
    <f:field ref="UVEKCFG_15_1700_Adresszeile_10" text=""/>
    <f:field ref="BAVCFG_15_1700_AnredePartner" text=""/>
    <f:field ref="CCAPRECONFIG_15_1001_zH" text="à l'att. de"/>
    <f:field ref="CCAPRECONFIG_15_1001_Adresse" text="Adresse"/>
    <f:field ref="CHPRECONFIG_1_1001_EMailAdresse" text="Adresse e-mail"/>
    <f:field ref="CCAPRECONFIG_15_1001_Postalische_Adresse" text="Adresse postale"/>
    <f:field ref="BAVCFG_15_1700_Adresse1" text="Adresse1"/>
    <f:field ref="BAVCFG_15_1700_Adresse1_AP" text="Adresse1_AP"/>
    <f:field ref="BAVCFG_15_1700_Anrede_Adresse" text="Anrede Adresse"/>
    <f:field ref="BAVCFG_15_1700_Anrede_Adresse_AP" text="Anrede Adresse_AP"/>
    <f:field ref="CCAPRECONFIG_15_1001_Anrede_Briefkopf" text="Anrede_Briefkopf"/>
    <f:field ref="BAVCFG_15_1700_AnredePartner_AP" text="AnredePartner_AP"/>
    <f:field ref="CCAPRECONFIG_15_1001_Berufstitel" text="Berufstitel"/>
    <f:field ref="CCAPRECONFIG_15_1001_Postfach" text="Case postale"/>
    <f:field ref="CCAPRECONFIG_15_1001_Postleitzahl" text="Code postal"/>
    <f:field ref="CCAPRECONFIG_15_1001_Organisationskurzname" text="Diminutif de l'organisation"/>
    <f:field ref="CCAPRECONFIG_15_1001_Email" text="E-Mail"/>
    <f:field ref="BAVCFG_15_1700_EMail_AP" text="E-Mail_AP"/>
    <f:field ref="CCAPRECONFIG_15_1001_Stiege" text="Escalier"/>
    <f:field ref="CCAPRECONFIG_15_1001_Fax" text="Fax"/>
    <f:field ref="BAVCFG_15_1700_Fax_AP" text="Fax_AP"/>
    <f:field ref="BAVCFG_15_1700_Firma" text="Firma"/>
    <f:field ref="BAVCFG_15_1700_Firma_Kurz" text="Firma Kurz"/>
    <f:field ref="BAVCFG_15_1700_FirmaKurz_AP" text="Firma Kurz_AP"/>
    <f:field ref="BAVCFG_15_1700_Firma_AP" text="Firma_AP"/>
    <f:field ref="CCAPRECONFIG_15_1001_Firmenbuchnummer" text="Firmenbuchnummer"/>
    <f:field ref="CHPRECONFIG_1_1001_Anrede" text="Formule d'appel"/>
    <f:field ref="CCAPRECONFIG_15_1001_Anrede" text="Formule d'appel"/>
    <f:field ref="BAVCFG_15_1700_ForeignNumber" text="Fremdaktenzeichen"/>
    <f:field ref="CCAPRECONFIG_15_1001_Funktionsbezeichnung" text="Funktionsbezeichnung"/>
    <f:field ref="CCAPRECONFIG_15_1001_Geburtsdatum" text="Geburtsdatum"/>
    <f:field ref="CCAPRECONFIG_15_1001_Geschlecht_Anrede" text="Geschlecht_Anrede"/>
    <f:field ref="CCAPRECONFIG_15_1001_Nachgestellter_Titel" text="Intitulé du poste"/>
    <f:field ref="CCAPRECONFIG_15_1001_Kategorie" text="Kategorie"/>
    <f:field ref="CHPRECONFIG_1_1001_Ort" text="Localité"/>
    <f:field ref="CCAPRECONFIG_15_1001_Ort" text="Localité"/>
    <f:field ref="BAVCFG_15_1700_Nachname_AP" text="Nachname_AP"/>
    <f:field ref="CCAPRECONFIG_15_1001_Nachname" text="Nom"/>
    <f:field ref="CHPRECONFIG_1_1001_Nachname" text="Nom"/>
    <f:field ref="CCAPRECONFIG_15_1001_Organisationsname" text="Nom de l'organisation"/>
    <f:field ref="CCAPRECONFIG_15_1001_Name_Zeile_2" text="Nom_Ligne_2"/>
    <f:field ref="CCAPRECONFIG_15_1001_Name_Zeile_3" text="Nom_Ligne_3"/>
    <f:field ref="CHPRECONFIG_1_1001_Postleitzahl" text="NPA"/>
    <f:field ref="CCAPRECONFIG_15_1001_Hausnummer" text="Numéro"/>
    <f:field ref="BAVCFG_15_1700_Ort_AP" text="Ort_AP"/>
    <f:field ref="CCAPRECONFIG_15_1001_Land" text="Pays"/>
    <f:field ref="CCAPRECONFIG_15_1001_Tuer" text="Porte"/>
    <f:field ref="BAVCFG_15_1700_Posfach" text="Posfach"/>
    <f:field ref="BAVCFG_15_1700_Posfach_AP" text="Posfach_AP"/>
    <f:field ref="BAVCFG_15_1700_Postleitzahl_AP" text="Postleitzahl_AP"/>
    <f:field ref="CCAPRECONFIG_15_1001_Vorname" text="Prénom"/>
    <f:field ref="CHPRECONFIG_1_1001_Vorname" text="Prénom"/>
    <f:field ref="CCAPRECONFIG_15_1001_Rechtsform" text="Rechtsform"/>
    <f:field ref="CCAPRECONFIG_15_1001_Abschriftsbemerkung" text="Remarque de l'expéditeur"/>
    <f:field ref="CHPRECONFIG_1_1001_Strasse" text="Rue"/>
    <f:field ref="CCAPRECONFIG_15_1001_Strasse" text="Rue"/>
    <f:field ref="CCAPRECONFIG_15_1001_Geschlecht" text="Sexe"/>
    <f:field ref="CCAPRECONFIG_15_1001_Sozialversicherungsnummer" text="Sozialversicherungsnummer"/>
    <f:field ref="CCAPRECONFIG_15_1001_Stock" text="Stock"/>
    <f:field ref="BAVCFG_15_1700_Strasse2" text="Strasse2"/>
    <f:field ref="BAVCFG_15_1700_Strasse2_AP" text="Strasse2_AP"/>
    <f:field ref="BAVCFG_15_1700_Strasse_AP" text="Strasse_AP"/>
    <f:field ref="CCAPRECONFIG_15_1001_Telefon" text="Telefon"/>
    <f:field ref="BAVCFG_15_1700_Titel_AP" text="Titel_AP"/>
    <f:field ref="CCAPRECONFIG_15_1001_Titel" text="Titre"/>
    <f:field ref="CHPRECONFIG_1_1001_Titel" text="Titre"/>
    <f:field ref="CCAPRECONFIG_15_1001_Versandart" text="Type d'envoi"/>
    <f:field ref="BAVCFG_15_1700_Vorname_AP" text="Vorname_AP"/>
    <f:field ref="CCAPRECONFIG_15_1001_Ziel" text="Ziel"/>
    <f:field ref="BAVCFG_15_1700_Zusatzzeile1" text="Zusatzzeile1"/>
    <f:field ref="BAVCFG_15_1700_Zusatzzeile1_AP" text="Zusatzzeile1_AP"/>
    <f:field ref="BAVCFG_15_1700_Zusatzzeile2" text="Zusatzzeile2"/>
    <f:field ref="BAVCFG_15_1700_Zusatzzeile2_AP" text="Zusatzzeile2_AP"/>
    <f:field ref="BAVCFG_15_1700_ZustellungAm" text="ZustellungAm"/>
  </f:display>
  <f:display par="" text="Publipostage">
    <f:field ref="doc_FSCFOLIO_1_1001_FieldDocumentNumber" text="Numéro de document"/>
    <f:field ref="doc_FSCFOLIO_1_1001_FieldSubject" text="Objet"/>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
  <TotalTime>0</TotalTime>
  <Words>1032</Words>
  <Application>Microsoft Office PowerPoint</Application>
  <PresentationFormat>Affichage à l'écran (4:3)</PresentationFormat>
  <Paragraphs>153</Paragraphs>
  <Slides>27</Slides>
  <Notes>5</Notes>
  <HiddenSlides>0</HiddenSlides>
  <MMClips>0</MMClips>
  <ScaleCrop>false</ScaleCrop>
  <HeadingPairs>
    <vt:vector size="6" baseType="variant">
      <vt:variant>
        <vt:lpstr>Polices utilisées</vt:lpstr>
      </vt:variant>
      <vt:variant>
        <vt:i4>6</vt:i4>
      </vt:variant>
      <vt:variant>
        <vt:lpstr>Thème</vt:lpstr>
      </vt:variant>
      <vt:variant>
        <vt:i4>8</vt:i4>
      </vt:variant>
      <vt:variant>
        <vt:lpstr>Titres des diapositives</vt:lpstr>
      </vt:variant>
      <vt:variant>
        <vt:i4>27</vt:i4>
      </vt:variant>
    </vt:vector>
  </HeadingPairs>
  <TitlesOfParts>
    <vt:vector size="41" baseType="lpstr">
      <vt:lpstr>Arial</vt:lpstr>
      <vt:lpstr>Calibri</vt:lpstr>
      <vt:lpstr>Calibri Light</vt:lpstr>
      <vt:lpstr>Symbol</vt:lpstr>
      <vt:lpstr>Times New Roman</vt:lpstr>
      <vt:lpstr>Wingdings</vt:lpstr>
      <vt:lpstr>d_Präsentation</vt:lpstr>
      <vt:lpstr>6_Benutzerdefiniertes Design</vt:lpstr>
      <vt:lpstr>5_Benutzerdefiniertes Design</vt:lpstr>
      <vt:lpstr>4_Benutzerdefiniertes Design</vt:lpstr>
      <vt:lpstr>3_Benutzerdefiniertes Design</vt:lpstr>
      <vt:lpstr>2_Benutzerdefiniertes Design</vt:lpstr>
      <vt:lpstr>1_Benutzerdefiniertes Design</vt:lpstr>
      <vt:lpstr>Benutzerdefiniertes Design</vt:lpstr>
      <vt:lpstr> Procédures d’approbation des plans  Conseils et informations</vt:lpstr>
      <vt:lpstr>Présentation PowerPoint</vt:lpstr>
      <vt:lpstr>Sommaire</vt:lpstr>
      <vt:lpstr>Présentation PowerPoint</vt:lpstr>
      <vt:lpstr>OFT en tant qu’instance dirigeante, AP sous forme de décision générique</vt:lpstr>
      <vt:lpstr>Conditions à remplir – câbles  </vt:lpstr>
      <vt:lpstr>Bases légales / consultation des autorités concernées</vt:lpstr>
      <vt:lpstr>Procédures différentes, coordination obligatoire </vt:lpstr>
      <vt:lpstr>Installations à câbles, installations accessoires et autres composantes du projet    Installation de transport à câbles (ITC) :  se compose d’ouvrages d’art sur la ligne, de stations, de câbles, de pylônes, d’un moteur, de véhicules, etc.   Composantes du projet : démantèlement des anciennes remontées mécaniques, accès aux stations par la route, installations d’alimentation en électricité, installations de chantier et de transbordement, pistes de chantier, corrections de terrain avec excédent de masse provenant des déblais de construction, ouvrages de sécurisation, raccordements aux pistes, ITC de chantier, canalisations, etc.   Installations accessoires : pistes (nouvelles/modifiées), installations de stationnement et d’enneigement (y c. pompes, lacs de rétention), restaurants, etc. </vt:lpstr>
      <vt:lpstr>Instruments permettant de limiter les risques liés au projet ou à la procédure</vt:lpstr>
      <vt:lpstr>Présentation PowerPoint</vt:lpstr>
      <vt:lpstr>Que se passe-t-il une fois la demande déposée auprès de l’OFT? </vt:lpstr>
      <vt:lpstr>Présentation PowerPoint</vt:lpstr>
      <vt:lpstr>Conseils et recommandations</vt:lpstr>
      <vt:lpstr>De l’aide et non des obstacles </vt:lpstr>
      <vt:lpstr>Exemples et contre-exemples tirés de la pratique</vt:lpstr>
      <vt:lpstr>Exemples et contre-exemples tirés de la pratique</vt:lpstr>
      <vt:lpstr>Être prêt à discuter → vérifications avant le lancement du projet </vt:lpstr>
      <vt:lpstr>Partie 3 : perspectives </vt:lpstr>
      <vt:lpstr>Programme de stabilisation 2017  Adaptation de la législation CH</vt:lpstr>
      <vt:lpstr>Programme de stabilisation 2017 – 2019 : modifications en matière d’ITC (LICa / LTV)</vt:lpstr>
      <vt:lpstr>Programme de stabilisation 2017 – 2019 :  modifications en matière d’ITC (OICa) </vt:lpstr>
      <vt:lpstr>Programme de stabilisation 2017 – 2019 :  modifications en matière d’ITC (OICa)</vt:lpstr>
      <vt:lpstr>Présentation PowerPoint</vt:lpstr>
      <vt:lpstr>Reprise  du nouveau règlement UE </vt:lpstr>
      <vt:lpstr>Reprise  du nouveau règlement UE </vt:lpstr>
      <vt:lpstr>Questions </vt:lpstr>
    </vt:vector>
  </TitlesOfParts>
  <Company>Bundesverwaltung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Severin Heil</dc:creator>
  <cp:lastModifiedBy>von der Weid André BAV</cp:lastModifiedBy>
  <cp:revision>337</cp:revision>
  <cp:lastPrinted>2017-10-23T11:15:10Z</cp:lastPrinted>
  <dcterms:created xsi:type="dcterms:W3CDTF">2012-02-28T09:07:04Z</dcterms:created>
  <dcterms:modified xsi:type="dcterms:W3CDTF">2017-10-30T10:20:42Z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BAVTEMPL@102.1950:Amtstitel">
    <vt:lpwstr>Division Infrastructure</vt:lpwstr>
  </property>
  <property fmtid="{D5CDD505-2E9C-101B-9397-08002B2CF9AE}" pid="3" name="FSC#BAVTEMPL@102.1950:AssignmentName">
    <vt:lpwstr/>
  </property>
  <property fmtid="{D5CDD505-2E9C-101B-9397-08002B2CF9AE}" pid="4" name="FSC#BAVTEMPL@102.1950:BAVShortsign">
    <vt:lpwstr>lup</vt:lpwstr>
  </property>
  <property fmtid="{D5CDD505-2E9C-101B-9397-08002B2CF9AE}" pid="5" name="FSC#BAVTEMPL@102.1950:DocumentID">
    <vt:lpwstr>1556</vt:lpwstr>
  </property>
  <property fmtid="{D5CDD505-2E9C-101B-9397-08002B2CF9AE}" pid="6" name="FSC#BAVTEMPL@102.1950:Dossierref">
    <vt:lpwstr/>
  </property>
  <property fmtid="{D5CDD505-2E9C-101B-9397-08002B2CF9AE}" pid="7" name="FSC#BAVTEMPL@102.1950:EmpfName">
    <vt:lpwstr/>
  </property>
  <property fmtid="{D5CDD505-2E9C-101B-9397-08002B2CF9AE}" pid="8" name="FSC#BAVTEMPL@102.1950:EmpfName_AP">
    <vt:lpwstr/>
  </property>
  <property fmtid="{D5CDD505-2E9C-101B-9397-08002B2CF9AE}" pid="9" name="FSC#BAVTEMPL@102.1950:EmpfOrt">
    <vt:lpwstr/>
  </property>
  <property fmtid="{D5CDD505-2E9C-101B-9397-08002B2CF9AE}" pid="10" name="FSC#BAVTEMPL@102.1950:EmpfPLZ">
    <vt:lpwstr/>
  </property>
  <property fmtid="{D5CDD505-2E9C-101B-9397-08002B2CF9AE}" pid="11" name="FSC#BAVTEMPL@102.1950:EmpfStrasse">
    <vt:lpwstr/>
  </property>
  <property fmtid="{D5CDD505-2E9C-101B-9397-08002B2CF9AE}" pid="12" name="FSC#BAVTEMPL@102.1950:EmpfOrt_AP">
    <vt:lpwstr/>
  </property>
  <property fmtid="{D5CDD505-2E9C-101B-9397-08002B2CF9AE}" pid="13" name="FSC#BAVTEMPL@102.1950:EmpfPLZ_AP">
    <vt:lpwstr/>
  </property>
  <property fmtid="{D5CDD505-2E9C-101B-9397-08002B2CF9AE}" pid="14" name="FSC#BAVTEMPL@102.1950:EmpfStrasse_AP">
    <vt:lpwstr/>
  </property>
  <property fmtid="{D5CDD505-2E9C-101B-9397-08002B2CF9AE}" pid="15" name="FSC#BAVTEMPL@102.1950:FileRespEmail">
    <vt:lpwstr>patrick.lutz@bav.admin.ch</vt:lpwstr>
  </property>
  <property fmtid="{D5CDD505-2E9C-101B-9397-08002B2CF9AE}" pid="16" name="FSC#BAVTEMPL@102.1950:FileRespFax">
    <vt:lpwstr>+41 58 462 55 95</vt:lpwstr>
  </property>
  <property fmtid="{D5CDD505-2E9C-101B-9397-08002B2CF9AE}" pid="17" name="FSC#BAVTEMPL@102.1950:FileRespHome">
    <vt:lpwstr>Ittigen</vt:lpwstr>
  </property>
  <property fmtid="{D5CDD505-2E9C-101B-9397-08002B2CF9AE}" pid="18" name="FSC#BAVTEMPL@102.1950:FileResponsible">
    <vt:lpwstr>Patrick Lutz</vt:lpwstr>
  </property>
  <property fmtid="{D5CDD505-2E9C-101B-9397-08002B2CF9AE}" pid="19" name="FSC#BAVTEMPL@102.1950:FileRespOrg">
    <vt:lpwstr>Autorisations I (BAV)</vt:lpwstr>
  </property>
  <property fmtid="{D5CDD505-2E9C-101B-9397-08002B2CF9AE}" pid="20" name="FSC#BAVTEMPL@102.1950:FileRespOrgHome">
    <vt:lpwstr/>
  </property>
  <property fmtid="{D5CDD505-2E9C-101B-9397-08002B2CF9AE}" pid="21" name="FSC#BAVTEMPL@102.1950:FileRespOrgStreet">
    <vt:lpwstr/>
  </property>
  <property fmtid="{D5CDD505-2E9C-101B-9397-08002B2CF9AE}" pid="22" name="FSC#BAVTEMPL@102.1950:FileRespOrgZipCode">
    <vt:lpwstr/>
  </property>
  <property fmtid="{D5CDD505-2E9C-101B-9397-08002B2CF9AE}" pid="23" name="FSC#BAVTEMPL@102.1950:FileRespOU">
    <vt:lpwstr>Autorisations I</vt:lpwstr>
  </property>
  <property fmtid="{D5CDD505-2E9C-101B-9397-08002B2CF9AE}" pid="24" name="FSC#BAVTEMPL@102.1950:FileRespStreet">
    <vt:lpwstr>Mühlestrasse 6</vt:lpwstr>
  </property>
  <property fmtid="{D5CDD505-2E9C-101B-9397-08002B2CF9AE}" pid="25" name="FSC#BAVTEMPL@102.1950:FileRespTel">
    <vt:lpwstr>+41 58 465 54 44</vt:lpwstr>
  </property>
  <property fmtid="{D5CDD505-2E9C-101B-9397-08002B2CF9AE}" pid="26" name="FSC#BAVTEMPL@102.1950:FileRespZipCode">
    <vt:lpwstr>3063</vt:lpwstr>
  </property>
  <property fmtid="{D5CDD505-2E9C-101B-9397-08002B2CF9AE}" pid="27" name="FSC#BAVTEMPL@102.1950:ForeignNumber">
    <vt:lpwstr/>
  </property>
  <property fmtid="{D5CDD505-2E9C-101B-9397-08002B2CF9AE}" pid="28" name="FSC#BAVTEMPL@102.1950:NameFileResponsible">
    <vt:lpwstr>Lutz</vt:lpwstr>
  </property>
  <property fmtid="{D5CDD505-2E9C-101B-9397-08002B2CF9AE}" pid="29" name="FSC#BAVTEMPL@102.1950:OutAttachPhysic">
    <vt:lpwstr/>
  </property>
  <property fmtid="{D5CDD505-2E9C-101B-9397-08002B2CF9AE}" pid="30" name="FSC#BAVTEMPL@102.1950:Registrierdatum">
    <vt:lpwstr/>
  </property>
  <property fmtid="{D5CDD505-2E9C-101B-9397-08002B2CF9AE}" pid="31" name="FSC#BAVTEMPL@102.1950:RegPlanPos">
    <vt:lpwstr>BAV-412.00</vt:lpwstr>
  </property>
  <property fmtid="{D5CDD505-2E9C-101B-9397-08002B2CF9AE}" pid="32" name="FSC#BAVTEMPL@102.1950:Subject">
    <vt:lpwstr/>
  </property>
  <property fmtid="{D5CDD505-2E9C-101B-9397-08002B2CF9AE}" pid="33" name="FSC#BAVTEMPL@102.1950:TitleDossier">
    <vt:lpwstr/>
  </property>
  <property fmtid="{D5CDD505-2E9C-101B-9397-08002B2CF9AE}" pid="34" name="FSC#BAVTEMPL@102.1950:UserFunction">
    <vt:lpwstr>Section</vt:lpwstr>
  </property>
  <property fmtid="{D5CDD505-2E9C-101B-9397-08002B2CF9AE}" pid="35" name="FSC#BAVTEMPL@102.1950:VornameNameFileResponsible">
    <vt:lpwstr>Patrick</vt:lpwstr>
  </property>
  <property fmtid="{D5CDD505-2E9C-101B-9397-08002B2CF9AE}" pid="36" name="FSC#BAVTEMPL@102.1950:ZusendungAm">
    <vt:lpwstr/>
  </property>
  <property fmtid="{D5CDD505-2E9C-101B-9397-08002B2CF9AE}" pid="37" name="FSC#BAVTEMPL@102.1950:SubFileState">
    <vt:lpwstr/>
  </property>
  <property fmtid="{D5CDD505-2E9C-101B-9397-08002B2CF9AE}" pid="38" name="FSC#UVEKCFG@15.1700:Function">
    <vt:lpwstr>Section</vt:lpwstr>
  </property>
  <property fmtid="{D5CDD505-2E9C-101B-9397-08002B2CF9AE}" pid="39" name="FSC#UVEKCFG@15.1700:FileRespOrg">
    <vt:lpwstr>Autorisations I</vt:lpwstr>
  </property>
  <property fmtid="{D5CDD505-2E9C-101B-9397-08002B2CF9AE}" pid="40" name="FSC#UVEKCFG@15.1700:DefaultGroupFileResponsible">
    <vt:lpwstr>Autorisations I</vt:lpwstr>
  </property>
  <property fmtid="{D5CDD505-2E9C-101B-9397-08002B2CF9AE}" pid="41" name="FSC#UVEKCFG@15.1700:FileRespFunction">
    <vt:lpwstr>Section</vt:lpwstr>
  </property>
  <property fmtid="{D5CDD505-2E9C-101B-9397-08002B2CF9AE}" pid="42" name="FSC#UVEKCFG@15.1700:AssignedClassification">
    <vt:lpwstr/>
  </property>
  <property fmtid="{D5CDD505-2E9C-101B-9397-08002B2CF9AE}" pid="43" name="FSC#UVEKCFG@15.1700:AssignedClassificationCode">
    <vt:lpwstr>COO.1.1001.1.137854</vt:lpwstr>
  </property>
  <property fmtid="{D5CDD505-2E9C-101B-9397-08002B2CF9AE}" pid="44" name="FSC#UVEKCFG@15.1700:FileResponsible">
    <vt:lpwstr>Patrick Lutz</vt:lpwstr>
  </property>
  <property fmtid="{D5CDD505-2E9C-101B-9397-08002B2CF9AE}" pid="45" name="FSC#UVEKCFG@15.1700:FileResponsibleTel">
    <vt:lpwstr>+41 58 465 54 44</vt:lpwstr>
  </property>
  <property fmtid="{D5CDD505-2E9C-101B-9397-08002B2CF9AE}" pid="46" name="FSC#UVEKCFG@15.1700:FileResponsibleEmail">
    <vt:lpwstr>patrick.lutz@bav.admin.ch</vt:lpwstr>
  </property>
  <property fmtid="{D5CDD505-2E9C-101B-9397-08002B2CF9AE}" pid="47" name="FSC#UVEKCFG@15.1700:FileResponsibleFax">
    <vt:lpwstr>+41 58 462 55 95</vt:lpwstr>
  </property>
  <property fmtid="{D5CDD505-2E9C-101B-9397-08002B2CF9AE}" pid="48" name="FSC#UVEKCFG@15.1700:FileResponsibleAddress">
    <vt:lpwstr>Mühlestrasse 6, 3063 Ittigen</vt:lpwstr>
  </property>
  <property fmtid="{D5CDD505-2E9C-101B-9397-08002B2CF9AE}" pid="49" name="FSC#UVEKCFG@15.1700:FileResponsibleStreet">
    <vt:lpwstr>Mühlestrasse 6</vt:lpwstr>
  </property>
  <property fmtid="{D5CDD505-2E9C-101B-9397-08002B2CF9AE}" pid="50" name="FSC#UVEKCFG@15.1700:FileResponsiblezipcode">
    <vt:lpwstr>3063</vt:lpwstr>
  </property>
  <property fmtid="{D5CDD505-2E9C-101B-9397-08002B2CF9AE}" pid="51" name="FSC#UVEKCFG@15.1700:FileResponsiblecity">
    <vt:lpwstr>Ittigen</vt:lpwstr>
  </property>
  <property fmtid="{D5CDD505-2E9C-101B-9397-08002B2CF9AE}" pid="52" name="FSC#UVEKCFG@15.1700:FileResponsibleAbbreviation">
    <vt:lpwstr>lup</vt:lpwstr>
  </property>
  <property fmtid="{D5CDD505-2E9C-101B-9397-08002B2CF9AE}" pid="53" name="FSC#UVEKCFG@15.1700:FileRespOrgHome">
    <vt:lpwstr/>
  </property>
  <property fmtid="{D5CDD505-2E9C-101B-9397-08002B2CF9AE}" pid="54" name="FSC#UVEKCFG@15.1700:CurrUserAbbreviation">
    <vt:lpwstr>sct</vt:lpwstr>
  </property>
  <property fmtid="{D5CDD505-2E9C-101B-9397-08002B2CF9AE}" pid="55" name="FSC#UVEKCFG@15.1700:CategoryReference">
    <vt:lpwstr>BAV-412.00</vt:lpwstr>
  </property>
  <property fmtid="{D5CDD505-2E9C-101B-9397-08002B2CF9AE}" pid="56" name="FSC#UVEKCFG@15.1700:cooAddress">
    <vt:lpwstr>COO.2125.100.2.10001646</vt:lpwstr>
  </property>
  <property fmtid="{D5CDD505-2E9C-101B-9397-08002B2CF9AE}" pid="57" name="FSC#UVEKCFG@15.1700:sleeveFileReference">
    <vt:lpwstr/>
  </property>
  <property fmtid="{D5CDD505-2E9C-101B-9397-08002B2CF9AE}" pid="58" name="FSC#UVEKCFG@15.1700:BureauName">
    <vt:lpwstr/>
  </property>
  <property fmtid="{D5CDD505-2E9C-101B-9397-08002B2CF9AE}" pid="59" name="FSC#UVEKCFG@15.1700:BureauShortName">
    <vt:lpwstr/>
  </property>
  <property fmtid="{D5CDD505-2E9C-101B-9397-08002B2CF9AE}" pid="60" name="FSC#UVEKCFG@15.1700:BureauWebsite">
    <vt:lpwstr/>
  </property>
  <property fmtid="{D5CDD505-2E9C-101B-9397-08002B2CF9AE}" pid="61" name="FSC#UVEKCFG@15.1700:SubFileTitle">
    <vt:lpwstr>2017-08-08 PPP für Workshop SBS in Meiringen 23.8.17, Verfahren, Grundlagen, Abläufe</vt:lpwstr>
  </property>
  <property fmtid="{D5CDD505-2E9C-101B-9397-08002B2CF9AE}" pid="62" name="FSC#UVEKCFG@15.1700:ForeignNumber">
    <vt:lpwstr/>
  </property>
  <property fmtid="{D5CDD505-2E9C-101B-9397-08002B2CF9AE}" pid="63" name="FSC#UVEKCFG@15.1700:Amtstitel">
    <vt:lpwstr>Division Infrastructure</vt:lpwstr>
  </property>
  <property fmtid="{D5CDD505-2E9C-101B-9397-08002B2CF9AE}" pid="64" name="FSC#UVEKCFG@15.1700:ZusendungAm">
    <vt:lpwstr/>
  </property>
  <property fmtid="{D5CDD505-2E9C-101B-9397-08002B2CF9AE}" pid="65" name="FSC#UVEKCFG@15.1700:SignerLeft">
    <vt:lpwstr/>
  </property>
  <property fmtid="{D5CDD505-2E9C-101B-9397-08002B2CF9AE}" pid="66" name="FSC#UVEKCFG@15.1700:SignerRight">
    <vt:lpwstr/>
  </property>
  <property fmtid="{D5CDD505-2E9C-101B-9397-08002B2CF9AE}" pid="67" name="FSC#UVEKCFG@15.1700:SignerLeftJobTitle">
    <vt:lpwstr/>
  </property>
  <property fmtid="{D5CDD505-2E9C-101B-9397-08002B2CF9AE}" pid="68" name="FSC#UVEKCFG@15.1700:SignerRightJobTitle">
    <vt:lpwstr/>
  </property>
  <property fmtid="{D5CDD505-2E9C-101B-9397-08002B2CF9AE}" pid="69" name="FSC#UVEKCFG@15.1700:SignerLeftFunction">
    <vt:lpwstr/>
  </property>
  <property fmtid="{D5CDD505-2E9C-101B-9397-08002B2CF9AE}" pid="70" name="FSC#UVEKCFG@15.1700:SignerRightFunction">
    <vt:lpwstr/>
  </property>
  <property fmtid="{D5CDD505-2E9C-101B-9397-08002B2CF9AE}" pid="71" name="FSC#UVEKCFG@15.1700:SignerLeftUserRoleGroup">
    <vt:lpwstr/>
  </property>
  <property fmtid="{D5CDD505-2E9C-101B-9397-08002B2CF9AE}" pid="72" name="FSC#UVEKCFG@15.1700:SignerRightUserRoleGroup">
    <vt:lpwstr/>
  </property>
  <property fmtid="{D5CDD505-2E9C-101B-9397-08002B2CF9AE}" pid="73" name="FSC#COOELAK@1.1001:Subject">
    <vt:lpwstr/>
  </property>
  <property fmtid="{D5CDD505-2E9C-101B-9397-08002B2CF9AE}" pid="74" name="FSC#COOELAK@1.1001:FileReference">
    <vt:lpwstr>BAV-412.00-00076</vt:lpwstr>
  </property>
  <property fmtid="{D5CDD505-2E9C-101B-9397-08002B2CF9AE}" pid="75" name="FSC#COOELAK@1.1001:FileRefYear">
    <vt:lpwstr>2017</vt:lpwstr>
  </property>
  <property fmtid="{D5CDD505-2E9C-101B-9397-08002B2CF9AE}" pid="76" name="FSC#COOELAK@1.1001:FileRefOrdinal">
    <vt:lpwstr>76</vt:lpwstr>
  </property>
  <property fmtid="{D5CDD505-2E9C-101B-9397-08002B2CF9AE}" pid="77" name="FSC#COOELAK@1.1001:FileRefOU">
    <vt:lpwstr>bw1</vt:lpwstr>
  </property>
  <property fmtid="{D5CDD505-2E9C-101B-9397-08002B2CF9AE}" pid="78" name="FSC#COOELAK@1.1001:Organization">
    <vt:lpwstr/>
  </property>
  <property fmtid="{D5CDD505-2E9C-101B-9397-08002B2CF9AE}" pid="79" name="FSC#COOELAK@1.1001:Owner">
    <vt:lpwstr>Lutz Patrick</vt:lpwstr>
  </property>
  <property fmtid="{D5CDD505-2E9C-101B-9397-08002B2CF9AE}" pid="80" name="FSC#COOELAK@1.1001:OwnerExtension">
    <vt:lpwstr>+41 58 465 54 44</vt:lpwstr>
  </property>
  <property fmtid="{D5CDD505-2E9C-101B-9397-08002B2CF9AE}" pid="81" name="FSC#COOELAK@1.1001:OwnerFaxExtension">
    <vt:lpwstr>+41 58 462 55 95</vt:lpwstr>
  </property>
  <property fmtid="{D5CDD505-2E9C-101B-9397-08002B2CF9AE}" pid="82" name="FSC#COOELAK@1.1001:DispatchedBy">
    <vt:lpwstr/>
  </property>
  <property fmtid="{D5CDD505-2E9C-101B-9397-08002B2CF9AE}" pid="83" name="FSC#COOELAK@1.1001:DispatchedAt">
    <vt:lpwstr/>
  </property>
  <property fmtid="{D5CDD505-2E9C-101B-9397-08002B2CF9AE}" pid="84" name="FSC#COOELAK@1.1001:ApprovedBy">
    <vt:lpwstr/>
  </property>
  <property fmtid="{D5CDD505-2E9C-101B-9397-08002B2CF9AE}" pid="85" name="FSC#COOELAK@1.1001:ApprovedAt">
    <vt:lpwstr/>
  </property>
  <property fmtid="{D5CDD505-2E9C-101B-9397-08002B2CF9AE}" pid="86" name="FSC#COOELAK@1.1001:Department">
    <vt:lpwstr>Autorisations I (BAV)</vt:lpwstr>
  </property>
  <property fmtid="{D5CDD505-2E9C-101B-9397-08002B2CF9AE}" pid="87" name="FSC#COOELAK@1.1001:CreatedAt">
    <vt:lpwstr>03.08.2017</vt:lpwstr>
  </property>
  <property fmtid="{D5CDD505-2E9C-101B-9397-08002B2CF9AE}" pid="88" name="FSC#COOELAK@1.1001:OU">
    <vt:lpwstr>Autorisations I (BAV)</vt:lpwstr>
  </property>
  <property fmtid="{D5CDD505-2E9C-101B-9397-08002B2CF9AE}" pid="89" name="FSC#COOELAK@1.1001:Priority">
    <vt:lpwstr> ()</vt:lpwstr>
  </property>
  <property fmtid="{D5CDD505-2E9C-101B-9397-08002B2CF9AE}" pid="90" name="FSC#COOELAK@1.1001:ObjBarCode">
    <vt:lpwstr>*COO.2125.100.2.10001646*</vt:lpwstr>
  </property>
  <property fmtid="{D5CDD505-2E9C-101B-9397-08002B2CF9AE}" pid="91" name="FSC#COOELAK@1.1001:RefBarCode">
    <vt:lpwstr>*COO.2125.100.2.10001645*</vt:lpwstr>
  </property>
  <property fmtid="{D5CDD505-2E9C-101B-9397-08002B2CF9AE}" pid="92" name="FSC#COOELAK@1.1001:FileRefBarCode">
    <vt:lpwstr>*BAV-412.00-00076*</vt:lpwstr>
  </property>
  <property fmtid="{D5CDD505-2E9C-101B-9397-08002B2CF9AE}" pid="93" name="FSC#COOELAK@1.1001:ExternalRef">
    <vt:lpwstr/>
  </property>
  <property fmtid="{D5CDD505-2E9C-101B-9397-08002B2CF9AE}" pid="94" name="FSC#COOELAK@1.1001:IncomingNumber">
    <vt:lpwstr/>
  </property>
  <property fmtid="{D5CDD505-2E9C-101B-9397-08002B2CF9AE}" pid="95" name="FSC#COOELAK@1.1001:IncomingSubject">
    <vt:lpwstr/>
  </property>
  <property fmtid="{D5CDD505-2E9C-101B-9397-08002B2CF9AE}" pid="96" name="FSC#COOELAK@1.1001:ProcessResponsible">
    <vt:lpwstr/>
  </property>
  <property fmtid="{D5CDD505-2E9C-101B-9397-08002B2CF9AE}" pid="97" name="FSC#COOELAK@1.1001:ProcessResponsiblePhone">
    <vt:lpwstr/>
  </property>
  <property fmtid="{D5CDD505-2E9C-101B-9397-08002B2CF9AE}" pid="98" name="FSC#COOELAK@1.1001:ProcessResponsibleMail">
    <vt:lpwstr/>
  </property>
  <property fmtid="{D5CDD505-2E9C-101B-9397-08002B2CF9AE}" pid="99" name="FSC#COOELAK@1.1001:ProcessResponsibleFax">
    <vt:lpwstr/>
  </property>
  <property fmtid="{D5CDD505-2E9C-101B-9397-08002B2CF9AE}" pid="100" name="FSC#COOELAK@1.1001:ApproverFirstName">
    <vt:lpwstr/>
  </property>
  <property fmtid="{D5CDD505-2E9C-101B-9397-08002B2CF9AE}" pid="101" name="FSC#COOELAK@1.1001:ApproverSurName">
    <vt:lpwstr/>
  </property>
  <property fmtid="{D5CDD505-2E9C-101B-9397-08002B2CF9AE}" pid="102" name="FSC#COOELAK@1.1001:ApproverTitle">
    <vt:lpwstr/>
  </property>
  <property fmtid="{D5CDD505-2E9C-101B-9397-08002B2CF9AE}" pid="103" name="FSC#COOELAK@1.1001:ExternalDate">
    <vt:lpwstr/>
  </property>
  <property fmtid="{D5CDD505-2E9C-101B-9397-08002B2CF9AE}" pid="104" name="FSC#COOELAK@1.1001:SettlementApprovedAt">
    <vt:lpwstr/>
  </property>
  <property fmtid="{D5CDD505-2E9C-101B-9397-08002B2CF9AE}" pid="105" name="FSC#COOELAK@1.1001:BaseNumber">
    <vt:lpwstr>BAV-412.00</vt:lpwstr>
  </property>
  <property fmtid="{D5CDD505-2E9C-101B-9397-08002B2CF9AE}" pid="106" name="FSC#COOELAK@1.1001:CurrentUserRolePos">
    <vt:lpwstr>Collaborateur, -trice spécialisé(e)</vt:lpwstr>
  </property>
  <property fmtid="{D5CDD505-2E9C-101B-9397-08002B2CF9AE}" pid="107" name="FSC#COOELAK@1.1001:CurrentUserEmail">
    <vt:lpwstr>thomas.schlunke@bav.admin.ch</vt:lpwstr>
  </property>
  <property fmtid="{D5CDD505-2E9C-101B-9397-08002B2CF9AE}" pid="108" name="FSC#ELAKGOV@1.1001:PersonalSubjGender">
    <vt:lpwstr/>
  </property>
  <property fmtid="{D5CDD505-2E9C-101B-9397-08002B2CF9AE}" pid="109" name="FSC#ELAKGOV@1.1001:PersonalSubjFirstName">
    <vt:lpwstr/>
  </property>
  <property fmtid="{D5CDD505-2E9C-101B-9397-08002B2CF9AE}" pid="110" name="FSC#ELAKGOV@1.1001:PersonalSubjSurName">
    <vt:lpwstr/>
  </property>
  <property fmtid="{D5CDD505-2E9C-101B-9397-08002B2CF9AE}" pid="111" name="FSC#ELAKGOV@1.1001:PersonalSubjSalutation">
    <vt:lpwstr/>
  </property>
  <property fmtid="{D5CDD505-2E9C-101B-9397-08002B2CF9AE}" pid="112" name="FSC#ELAKGOV@1.1001:PersonalSubjAddress">
    <vt:lpwstr/>
  </property>
  <property fmtid="{D5CDD505-2E9C-101B-9397-08002B2CF9AE}" pid="113" name="FSC#ATSTATECFG@1.1001:Office">
    <vt:lpwstr/>
  </property>
  <property fmtid="{D5CDD505-2E9C-101B-9397-08002B2CF9AE}" pid="114" name="FSC#ATSTATECFG@1.1001:Agent">
    <vt:lpwstr>Patrick Lutz</vt:lpwstr>
  </property>
  <property fmtid="{D5CDD505-2E9C-101B-9397-08002B2CF9AE}" pid="115" name="FSC#ATSTATECFG@1.1001:AgentPhone">
    <vt:lpwstr>+41 58 465 54 44</vt:lpwstr>
  </property>
  <property fmtid="{D5CDD505-2E9C-101B-9397-08002B2CF9AE}" pid="116" name="FSC#ATSTATECFG@1.1001:DepartmentFax">
    <vt:lpwstr/>
  </property>
  <property fmtid="{D5CDD505-2E9C-101B-9397-08002B2CF9AE}" pid="117" name="FSC#ATSTATECFG@1.1001:DepartmentEmail">
    <vt:lpwstr/>
  </property>
  <property fmtid="{D5CDD505-2E9C-101B-9397-08002B2CF9AE}" pid="118" name="FSC#ATSTATECFG@1.1001:SubfileDate">
    <vt:lpwstr/>
  </property>
  <property fmtid="{D5CDD505-2E9C-101B-9397-08002B2CF9AE}" pid="119" name="FSC#ATSTATECFG@1.1001:SubfileSubject">
    <vt:lpwstr>2016-08-10 Präsentation für SBS-Seminar, Richtlinie, Verfahrensoptimierung</vt:lpwstr>
  </property>
  <property fmtid="{D5CDD505-2E9C-101B-9397-08002B2CF9AE}" pid="120" name="FSC#ATSTATECFG@1.1001:DepartmentZipCode">
    <vt:lpwstr/>
  </property>
  <property fmtid="{D5CDD505-2E9C-101B-9397-08002B2CF9AE}" pid="121" name="FSC#ATSTATECFG@1.1001:DepartmentCountry">
    <vt:lpwstr/>
  </property>
  <property fmtid="{D5CDD505-2E9C-101B-9397-08002B2CF9AE}" pid="122" name="FSC#ATSTATECFG@1.1001:DepartmentCity">
    <vt:lpwstr/>
  </property>
  <property fmtid="{D5CDD505-2E9C-101B-9397-08002B2CF9AE}" pid="123" name="FSC#ATSTATECFG@1.1001:DepartmentStreet">
    <vt:lpwstr/>
  </property>
  <property fmtid="{D5CDD505-2E9C-101B-9397-08002B2CF9AE}" pid="124" name="FSC#ATSTATECFG@1.1001:DepartmentDVR">
    <vt:lpwstr/>
  </property>
  <property fmtid="{D5CDD505-2E9C-101B-9397-08002B2CF9AE}" pid="125" name="FSC#ATSTATECFG@1.1001:DepartmentUID">
    <vt:lpwstr/>
  </property>
  <property fmtid="{D5CDD505-2E9C-101B-9397-08002B2CF9AE}" pid="126" name="FSC#ATSTATECFG@1.1001:SubfileReference">
    <vt:lpwstr>BAV-412.00-00076/00001</vt:lpwstr>
  </property>
  <property fmtid="{D5CDD505-2E9C-101B-9397-08002B2CF9AE}" pid="127" name="FSC#ATSTATECFG@1.1001:Clause">
    <vt:lpwstr/>
  </property>
  <property fmtid="{D5CDD505-2E9C-101B-9397-08002B2CF9AE}" pid="128" name="FSC#ATSTATECFG@1.1001:ApprovedSignature">
    <vt:lpwstr/>
  </property>
  <property fmtid="{D5CDD505-2E9C-101B-9397-08002B2CF9AE}" pid="129" name="FSC#ATSTATECFG@1.1001:BankAccount">
    <vt:lpwstr/>
  </property>
  <property fmtid="{D5CDD505-2E9C-101B-9397-08002B2CF9AE}" pid="130" name="FSC#ATSTATECFG@1.1001:BankAccountOwner">
    <vt:lpwstr/>
  </property>
  <property fmtid="{D5CDD505-2E9C-101B-9397-08002B2CF9AE}" pid="131" name="FSC#ATSTATECFG@1.1001:BankInstitute">
    <vt:lpwstr/>
  </property>
  <property fmtid="{D5CDD505-2E9C-101B-9397-08002B2CF9AE}" pid="132" name="FSC#ATSTATECFG@1.1001:BankAccountID">
    <vt:lpwstr/>
  </property>
  <property fmtid="{D5CDD505-2E9C-101B-9397-08002B2CF9AE}" pid="133" name="FSC#ATSTATECFG@1.1001:BankAccountIBAN">
    <vt:lpwstr/>
  </property>
  <property fmtid="{D5CDD505-2E9C-101B-9397-08002B2CF9AE}" pid="134" name="FSC#ATSTATECFG@1.1001:BankAccountBIC">
    <vt:lpwstr/>
  </property>
  <property fmtid="{D5CDD505-2E9C-101B-9397-08002B2CF9AE}" pid="135" name="FSC#ATSTATECFG@1.1001:BankName">
    <vt:lpwstr/>
  </property>
  <property fmtid="{D5CDD505-2E9C-101B-9397-08002B2CF9AE}" pid="136" name="FSC#COOSYSTEM@1.1:Container">
    <vt:lpwstr>COO.2125.100.2.10001646</vt:lpwstr>
  </property>
  <property fmtid="{D5CDD505-2E9C-101B-9397-08002B2CF9AE}" pid="137" name="FSC#FSCFOLIO@1.1001:docpropproject">
    <vt:lpwstr/>
  </property>
  <property fmtid="{D5CDD505-2E9C-101B-9397-08002B2CF9AE}" pid="138" name="FSC#UVEKCFG@15.1700:DocumentNumber">
    <vt:lpwstr>2017-08-03-1556</vt:lpwstr>
  </property>
  <property fmtid="{D5CDD505-2E9C-101B-9397-08002B2CF9AE}" pid="139" name="FSC#UVEKCFG@15.1700:AssignmentNumber">
    <vt:lpwstr/>
  </property>
  <property fmtid="{D5CDD505-2E9C-101B-9397-08002B2CF9AE}" pid="140" name="FSC#UVEKCFG@15.1700:EM_Personal">
    <vt:lpwstr/>
  </property>
  <property fmtid="{D5CDD505-2E9C-101B-9397-08002B2CF9AE}" pid="141" name="FSC#UVEKCFG@15.1700:EM_Geschlecht">
    <vt:lpwstr/>
  </property>
  <property fmtid="{D5CDD505-2E9C-101B-9397-08002B2CF9AE}" pid="142" name="FSC#UVEKCFG@15.1700:EM_GebDatum">
    <vt:lpwstr/>
  </property>
  <property fmtid="{D5CDD505-2E9C-101B-9397-08002B2CF9AE}" pid="143" name="FSC#UVEKCFG@15.1700:EM_Funktion">
    <vt:lpwstr/>
  </property>
  <property fmtid="{D5CDD505-2E9C-101B-9397-08002B2CF9AE}" pid="144" name="FSC#UVEKCFG@15.1700:EM_Beruf">
    <vt:lpwstr/>
  </property>
  <property fmtid="{D5CDD505-2E9C-101B-9397-08002B2CF9AE}" pid="145" name="FSC#UVEKCFG@15.1700:EM_SVNR">
    <vt:lpwstr/>
  </property>
  <property fmtid="{D5CDD505-2E9C-101B-9397-08002B2CF9AE}" pid="146" name="FSC#UVEKCFG@15.1700:EM_Familienstand">
    <vt:lpwstr/>
  </property>
  <property fmtid="{D5CDD505-2E9C-101B-9397-08002B2CF9AE}" pid="147" name="FSC#UVEKCFG@15.1700:EM_Muttersprache">
    <vt:lpwstr/>
  </property>
  <property fmtid="{D5CDD505-2E9C-101B-9397-08002B2CF9AE}" pid="148" name="FSC#UVEKCFG@15.1700:EM_Geboren_in">
    <vt:lpwstr/>
  </property>
  <property fmtid="{D5CDD505-2E9C-101B-9397-08002B2CF9AE}" pid="149" name="FSC#UVEKCFG@15.1700:EM_Briefanrede">
    <vt:lpwstr/>
  </property>
  <property fmtid="{D5CDD505-2E9C-101B-9397-08002B2CF9AE}" pid="150" name="FSC#UVEKCFG@15.1700:EM_Kommunikationssprache">
    <vt:lpwstr/>
  </property>
  <property fmtid="{D5CDD505-2E9C-101B-9397-08002B2CF9AE}" pid="151" name="FSC#UVEKCFG@15.1700:EM_Webseite">
    <vt:lpwstr/>
  </property>
  <property fmtid="{D5CDD505-2E9C-101B-9397-08002B2CF9AE}" pid="152" name="FSC#UVEKCFG@15.1700:EM_TelNr_Business">
    <vt:lpwstr/>
  </property>
  <property fmtid="{D5CDD505-2E9C-101B-9397-08002B2CF9AE}" pid="153" name="FSC#UVEKCFG@15.1700:EM_TelNr_Private">
    <vt:lpwstr/>
  </property>
  <property fmtid="{D5CDD505-2E9C-101B-9397-08002B2CF9AE}" pid="154" name="FSC#UVEKCFG@15.1700:EM_TelNr_Mobile">
    <vt:lpwstr/>
  </property>
  <property fmtid="{D5CDD505-2E9C-101B-9397-08002B2CF9AE}" pid="155" name="FSC#UVEKCFG@15.1700:EM_TelNr_Other">
    <vt:lpwstr/>
  </property>
  <property fmtid="{D5CDD505-2E9C-101B-9397-08002B2CF9AE}" pid="156" name="FSC#UVEKCFG@15.1700:EM_TelNr_Fax">
    <vt:lpwstr/>
  </property>
  <property fmtid="{D5CDD505-2E9C-101B-9397-08002B2CF9AE}" pid="157" name="FSC#UVEKCFG@15.1700:EM_EMail1">
    <vt:lpwstr/>
  </property>
  <property fmtid="{D5CDD505-2E9C-101B-9397-08002B2CF9AE}" pid="158" name="FSC#UVEKCFG@15.1700:EM_EMail2">
    <vt:lpwstr/>
  </property>
  <property fmtid="{D5CDD505-2E9C-101B-9397-08002B2CF9AE}" pid="159" name="FSC#UVEKCFG@15.1700:EM_EMail3">
    <vt:lpwstr/>
  </property>
  <property fmtid="{D5CDD505-2E9C-101B-9397-08002B2CF9AE}" pid="160" name="FSC#UVEKCFG@15.1700:EM_Name">
    <vt:lpwstr/>
  </property>
  <property fmtid="{D5CDD505-2E9C-101B-9397-08002B2CF9AE}" pid="161" name="FSC#UVEKCFG@15.1700:EM_UID">
    <vt:lpwstr/>
  </property>
  <property fmtid="{D5CDD505-2E9C-101B-9397-08002B2CF9AE}" pid="162" name="FSC#UVEKCFG@15.1700:EM_Rechtsform">
    <vt:lpwstr/>
  </property>
  <property fmtid="{D5CDD505-2E9C-101B-9397-08002B2CF9AE}" pid="163" name="FSC#UVEKCFG@15.1700:EM_Klassifizierung">
    <vt:lpwstr/>
  </property>
  <property fmtid="{D5CDD505-2E9C-101B-9397-08002B2CF9AE}" pid="164" name="FSC#UVEKCFG@15.1700:EM_Gruendungsjahr">
    <vt:lpwstr/>
  </property>
  <property fmtid="{D5CDD505-2E9C-101B-9397-08002B2CF9AE}" pid="165" name="FSC#UVEKCFG@15.1700:EM_Versandart">
    <vt:lpwstr>B-Post</vt:lpwstr>
  </property>
  <property fmtid="{D5CDD505-2E9C-101B-9397-08002B2CF9AE}" pid="166" name="FSC#UVEKCFG@15.1700:EM_Versandvermek">
    <vt:lpwstr/>
  </property>
  <property fmtid="{D5CDD505-2E9C-101B-9397-08002B2CF9AE}" pid="167" name="FSC#UVEKCFG@15.1700:EM_Anrede">
    <vt:lpwstr/>
  </property>
  <property fmtid="{D5CDD505-2E9C-101B-9397-08002B2CF9AE}" pid="168" name="FSC#UVEKCFG@15.1700:EM_Titel">
    <vt:lpwstr/>
  </property>
  <property fmtid="{D5CDD505-2E9C-101B-9397-08002B2CF9AE}" pid="169" name="FSC#UVEKCFG@15.1700:EM_Nachgestellter_Titel">
    <vt:lpwstr/>
  </property>
  <property fmtid="{D5CDD505-2E9C-101B-9397-08002B2CF9AE}" pid="170" name="FSC#UVEKCFG@15.1700:EM_Vorname">
    <vt:lpwstr/>
  </property>
  <property fmtid="{D5CDD505-2E9C-101B-9397-08002B2CF9AE}" pid="171" name="FSC#UVEKCFG@15.1700:EM_Nachname">
    <vt:lpwstr/>
  </property>
  <property fmtid="{D5CDD505-2E9C-101B-9397-08002B2CF9AE}" pid="172" name="FSC#UVEKCFG@15.1700:EM_Kurzbezeichnung">
    <vt:lpwstr/>
  </property>
  <property fmtid="{D5CDD505-2E9C-101B-9397-08002B2CF9AE}" pid="173" name="FSC#UVEKCFG@15.1700:EM_Organisations_Zeile_1">
    <vt:lpwstr/>
  </property>
  <property fmtid="{D5CDD505-2E9C-101B-9397-08002B2CF9AE}" pid="174" name="FSC#UVEKCFG@15.1700:EM_Organisations_Zeile_2">
    <vt:lpwstr/>
  </property>
  <property fmtid="{D5CDD505-2E9C-101B-9397-08002B2CF9AE}" pid="175" name="FSC#UVEKCFG@15.1700:EM_Organisations_Zeile_3">
    <vt:lpwstr/>
  </property>
  <property fmtid="{D5CDD505-2E9C-101B-9397-08002B2CF9AE}" pid="176" name="FSC#UVEKCFG@15.1700:EM_Strasse">
    <vt:lpwstr/>
  </property>
  <property fmtid="{D5CDD505-2E9C-101B-9397-08002B2CF9AE}" pid="177" name="FSC#UVEKCFG@15.1700:EM_Hausnummer">
    <vt:lpwstr/>
  </property>
  <property fmtid="{D5CDD505-2E9C-101B-9397-08002B2CF9AE}" pid="178" name="FSC#UVEKCFG@15.1700:EM_Strasse2">
    <vt:lpwstr/>
  </property>
  <property fmtid="{D5CDD505-2E9C-101B-9397-08002B2CF9AE}" pid="179" name="FSC#UVEKCFG@15.1700:EM_Hausnummer_Zusatz">
    <vt:lpwstr/>
  </property>
  <property fmtid="{D5CDD505-2E9C-101B-9397-08002B2CF9AE}" pid="180" name="FSC#UVEKCFG@15.1700:EM_Postfach">
    <vt:lpwstr/>
  </property>
  <property fmtid="{D5CDD505-2E9C-101B-9397-08002B2CF9AE}" pid="181" name="FSC#UVEKCFG@15.1700:EM_PLZ">
    <vt:lpwstr/>
  </property>
  <property fmtid="{D5CDD505-2E9C-101B-9397-08002B2CF9AE}" pid="182" name="FSC#UVEKCFG@15.1700:EM_Ort">
    <vt:lpwstr/>
  </property>
  <property fmtid="{D5CDD505-2E9C-101B-9397-08002B2CF9AE}" pid="183" name="FSC#UVEKCFG@15.1700:EM_Land">
    <vt:lpwstr/>
  </property>
  <property fmtid="{D5CDD505-2E9C-101B-9397-08002B2CF9AE}" pid="184" name="FSC#UVEKCFG@15.1700:EM_E_Mail_Adresse">
    <vt:lpwstr/>
  </property>
  <property fmtid="{D5CDD505-2E9C-101B-9397-08002B2CF9AE}" pid="185" name="FSC#UVEKCFG@15.1700:EM_Funktionsbezeichnung">
    <vt:lpwstr/>
  </property>
  <property fmtid="{D5CDD505-2E9C-101B-9397-08002B2CF9AE}" pid="186" name="FSC#UVEKCFG@15.1700:EM_Serienbrieffeld_1">
    <vt:lpwstr/>
  </property>
  <property fmtid="{D5CDD505-2E9C-101B-9397-08002B2CF9AE}" pid="187" name="FSC#UVEKCFG@15.1700:EM_Serienbrieffeld_2">
    <vt:lpwstr/>
  </property>
  <property fmtid="{D5CDD505-2E9C-101B-9397-08002B2CF9AE}" pid="188" name="FSC#UVEKCFG@15.1700:EM_Serienbrieffeld_3">
    <vt:lpwstr/>
  </property>
  <property fmtid="{D5CDD505-2E9C-101B-9397-08002B2CF9AE}" pid="189" name="FSC#UVEKCFG@15.1700:EM_Serienbrieffeld_4">
    <vt:lpwstr/>
  </property>
  <property fmtid="{D5CDD505-2E9C-101B-9397-08002B2CF9AE}" pid="190" name="FSC#UVEKCFG@15.1700:EM_Serienbrieffeld_5">
    <vt:lpwstr/>
  </property>
  <property fmtid="{D5CDD505-2E9C-101B-9397-08002B2CF9AE}" pid="191" name="FSC#UVEKCFG@15.1700:EM_Address">
    <vt:lpwstr/>
  </property>
  <property fmtid="{D5CDD505-2E9C-101B-9397-08002B2CF9AE}" pid="192" name="FSC#UVEKCFG@15.1700:Abs_Nachname">
    <vt:lpwstr>Lutz</vt:lpwstr>
  </property>
  <property fmtid="{D5CDD505-2E9C-101B-9397-08002B2CF9AE}" pid="193" name="FSC#UVEKCFG@15.1700:Abs_Vorname">
    <vt:lpwstr>Patrick</vt:lpwstr>
  </property>
  <property fmtid="{D5CDD505-2E9C-101B-9397-08002B2CF9AE}" pid="194" name="FSC#UVEKCFG@15.1700:Abs_Zeichen">
    <vt:lpwstr>lup</vt:lpwstr>
  </property>
  <property fmtid="{D5CDD505-2E9C-101B-9397-08002B2CF9AE}" pid="195" name="FSC#UVEKCFG@15.1700:Anrede">
    <vt:lpwstr/>
  </property>
  <property fmtid="{D5CDD505-2E9C-101B-9397-08002B2CF9AE}" pid="196" name="FSC#UVEKCFG@15.1700:EM_Versandartspez">
    <vt:lpwstr/>
  </property>
  <property fmtid="{D5CDD505-2E9C-101B-9397-08002B2CF9AE}" pid="197" name="FSC#UVEKCFG@15.1700:Briefdatum">
    <vt:lpwstr>13.09.2017</vt:lpwstr>
  </property>
  <property fmtid="{D5CDD505-2E9C-101B-9397-08002B2CF9AE}" pid="198" name="FSC#UVEKCFG@15.1700:Empf_Zeichen">
    <vt:lpwstr/>
  </property>
  <property fmtid="{D5CDD505-2E9C-101B-9397-08002B2CF9AE}" pid="199" name="FSC#UVEKCFG@15.1700:FilialePLZ">
    <vt:lpwstr/>
  </property>
  <property fmtid="{D5CDD505-2E9C-101B-9397-08002B2CF9AE}" pid="200" name="FSC#UVEKCFG@15.1700:Gegenstand">
    <vt:lpwstr>2017-08-08 PPP für Workshop SBS in Meiringen 23.8.17, Verfahren, Grundlagen, Abläufe</vt:lpwstr>
  </property>
  <property fmtid="{D5CDD505-2E9C-101B-9397-08002B2CF9AE}" pid="201" name="FSC#UVEKCFG@15.1700:Nummer">
    <vt:lpwstr>2017-08-03-1556</vt:lpwstr>
  </property>
  <property fmtid="{D5CDD505-2E9C-101B-9397-08002B2CF9AE}" pid="202" name="FSC#UVEKCFG@15.1700:Unterschrift_Nachname">
    <vt:lpwstr/>
  </property>
  <property fmtid="{D5CDD505-2E9C-101B-9397-08002B2CF9AE}" pid="203" name="FSC#UVEKCFG@15.1700:Unterschrift_Vorname">
    <vt:lpwstr/>
  </property>
  <property fmtid="{D5CDD505-2E9C-101B-9397-08002B2CF9AE}" pid="204" name="FSC#UVEKCFG@15.1700:FileResponsibleStreetPostal">
    <vt:lpwstr/>
  </property>
  <property fmtid="{D5CDD505-2E9C-101B-9397-08002B2CF9AE}" pid="205" name="FSC#UVEKCFG@15.1700:FileResponsiblezipcodePostal">
    <vt:lpwstr>CH-3003</vt:lpwstr>
  </property>
  <property fmtid="{D5CDD505-2E9C-101B-9397-08002B2CF9AE}" pid="206" name="FSC#UVEKCFG@15.1700:FileResponsiblecityPostal">
    <vt:lpwstr>Bern</vt:lpwstr>
  </property>
  <property fmtid="{D5CDD505-2E9C-101B-9397-08002B2CF9AE}" pid="207" name="FSC#UVEKCFG@15.1700:FileResponsibleStreetInvoice">
    <vt:lpwstr>c/o DLZ FI EFD</vt:lpwstr>
  </property>
  <property fmtid="{D5CDD505-2E9C-101B-9397-08002B2CF9AE}" pid="208" name="FSC#UVEKCFG@15.1700:FileResponsiblezipcodeInvoice">
    <vt:lpwstr>3003</vt:lpwstr>
  </property>
  <property fmtid="{D5CDD505-2E9C-101B-9397-08002B2CF9AE}" pid="209" name="FSC#UVEKCFG@15.1700:FileResponsiblecityInvoice">
    <vt:lpwstr>Bern</vt:lpwstr>
  </property>
  <property fmtid="{D5CDD505-2E9C-101B-9397-08002B2CF9AE}" pid="210" name="FSC#UVEKCFG@15.1700:ResponsibleDefaultRoleOrg">
    <vt:lpwstr>bw1</vt:lpwstr>
  </property>
  <property fmtid="{D5CDD505-2E9C-101B-9397-08002B2CF9AE}" pid="211" name="FSC#UVEKCFG@15.1700:SL_HStufe1">
    <vt:lpwstr/>
  </property>
  <property fmtid="{D5CDD505-2E9C-101B-9397-08002B2CF9AE}" pid="212" name="FSC#UVEKCFG@15.1700:SL_FStufe1">
    <vt:lpwstr/>
  </property>
  <property fmtid="{D5CDD505-2E9C-101B-9397-08002B2CF9AE}" pid="213" name="FSC#UVEKCFG@15.1700:SL_HStufe2">
    <vt:lpwstr/>
  </property>
  <property fmtid="{D5CDD505-2E9C-101B-9397-08002B2CF9AE}" pid="214" name="FSC#UVEKCFG@15.1700:SL_FStufe2">
    <vt:lpwstr/>
  </property>
  <property fmtid="{D5CDD505-2E9C-101B-9397-08002B2CF9AE}" pid="215" name="FSC#UVEKCFG@15.1700:SL_HStufe3">
    <vt:lpwstr/>
  </property>
  <property fmtid="{D5CDD505-2E9C-101B-9397-08002B2CF9AE}" pid="216" name="FSC#UVEKCFG@15.1700:SL_FStufe3">
    <vt:lpwstr/>
  </property>
  <property fmtid="{D5CDD505-2E9C-101B-9397-08002B2CF9AE}" pid="217" name="FSC#UVEKCFG@15.1700:SL_HStufe4">
    <vt:lpwstr/>
  </property>
  <property fmtid="{D5CDD505-2E9C-101B-9397-08002B2CF9AE}" pid="218" name="FSC#UVEKCFG@15.1700:SL_FStufe4">
    <vt:lpwstr/>
  </property>
  <property fmtid="{D5CDD505-2E9C-101B-9397-08002B2CF9AE}" pid="219" name="FSC#UVEKCFG@15.1700:SR_HStufe1">
    <vt:lpwstr/>
  </property>
  <property fmtid="{D5CDD505-2E9C-101B-9397-08002B2CF9AE}" pid="220" name="FSC#UVEKCFG@15.1700:SR_FStufe1">
    <vt:lpwstr/>
  </property>
  <property fmtid="{D5CDD505-2E9C-101B-9397-08002B2CF9AE}" pid="221" name="FSC#UVEKCFG@15.1700:SR_HStufe2">
    <vt:lpwstr/>
  </property>
  <property fmtid="{D5CDD505-2E9C-101B-9397-08002B2CF9AE}" pid="222" name="FSC#UVEKCFG@15.1700:SR_FStufe2">
    <vt:lpwstr/>
  </property>
  <property fmtid="{D5CDD505-2E9C-101B-9397-08002B2CF9AE}" pid="223" name="FSC#UVEKCFG@15.1700:SR_HStufe3">
    <vt:lpwstr/>
  </property>
  <property fmtid="{D5CDD505-2E9C-101B-9397-08002B2CF9AE}" pid="224" name="FSC#UVEKCFG@15.1700:SR_FStufe3">
    <vt:lpwstr/>
  </property>
  <property fmtid="{D5CDD505-2E9C-101B-9397-08002B2CF9AE}" pid="225" name="FSC#UVEKCFG@15.1700:SR_HStufe4">
    <vt:lpwstr/>
  </property>
  <property fmtid="{D5CDD505-2E9C-101B-9397-08002B2CF9AE}" pid="226" name="FSC#UVEKCFG@15.1700:SR_FStufe4">
    <vt:lpwstr/>
  </property>
  <property fmtid="{D5CDD505-2E9C-101B-9397-08002B2CF9AE}" pid="227" name="FSC#UVEKCFG@15.1700:FileResp_HStufe1">
    <vt:lpwstr/>
  </property>
  <property fmtid="{D5CDD505-2E9C-101B-9397-08002B2CF9AE}" pid="228" name="FSC#UVEKCFG@15.1700:FileResp_FStufe1">
    <vt:lpwstr>Section</vt:lpwstr>
  </property>
  <property fmtid="{D5CDD505-2E9C-101B-9397-08002B2CF9AE}" pid="229" name="FSC#UVEKCFG@15.1700:FileResp_HStufe2">
    <vt:lpwstr/>
  </property>
  <property fmtid="{D5CDD505-2E9C-101B-9397-08002B2CF9AE}" pid="230" name="FSC#UVEKCFG@15.1700:FileResp_FStufe2">
    <vt:lpwstr/>
  </property>
  <property fmtid="{D5CDD505-2E9C-101B-9397-08002B2CF9AE}" pid="231" name="FSC#UVEKCFG@15.1700:FileResp_HStufe3">
    <vt:lpwstr/>
  </property>
  <property fmtid="{D5CDD505-2E9C-101B-9397-08002B2CF9AE}" pid="232" name="FSC#UVEKCFG@15.1700:FileResp_FStufe3">
    <vt:lpwstr/>
  </property>
  <property fmtid="{D5CDD505-2E9C-101B-9397-08002B2CF9AE}" pid="233" name="FSC#UVEKCFG@15.1700:FileResp_HStufe4">
    <vt:lpwstr/>
  </property>
  <property fmtid="{D5CDD505-2E9C-101B-9397-08002B2CF9AE}" pid="234" name="FSC#UVEKCFG@15.1700:FileResp_FStufe4">
    <vt:lpwstr/>
  </property>
</Properties>
</file>