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319" r:id="rId4"/>
    <p:sldId id="336" r:id="rId5"/>
    <p:sldId id="322" r:id="rId6"/>
    <p:sldId id="337" r:id="rId7"/>
    <p:sldId id="323" r:id="rId8"/>
    <p:sldId id="338" r:id="rId9"/>
    <p:sldId id="324" r:id="rId10"/>
    <p:sldId id="325" r:id="rId11"/>
    <p:sldId id="339" r:id="rId12"/>
    <p:sldId id="341" r:id="rId13"/>
    <p:sldId id="326" r:id="rId14"/>
    <p:sldId id="328" r:id="rId15"/>
    <p:sldId id="340" r:id="rId16"/>
    <p:sldId id="330" r:id="rId17"/>
    <p:sldId id="342" r:id="rId18"/>
    <p:sldId id="327" r:id="rId19"/>
    <p:sldId id="329" r:id="rId20"/>
    <p:sldId id="343" r:id="rId21"/>
    <p:sldId id="331" r:id="rId22"/>
    <p:sldId id="332" r:id="rId23"/>
    <p:sldId id="344" r:id="rId24"/>
    <p:sldId id="345" r:id="rId25"/>
    <p:sldId id="334" r:id="rId26"/>
    <p:sldId id="335" r:id="rId27"/>
    <p:sldId id="286" r:id="rId2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1">
          <p15:clr>
            <a:srgbClr val="A4A3A4"/>
          </p15:clr>
        </p15:guide>
        <p15:guide id="2" orient="horz" pos="3644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571">
          <p15:clr>
            <a:srgbClr val="A4A3A4"/>
          </p15:clr>
        </p15:guide>
        <p15:guide id="5" pos="51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 userDrawn="1">
          <p15:clr>
            <a:srgbClr val="A4A3A4"/>
          </p15:clr>
        </p15:guide>
        <p15:guide id="2" pos="220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anzola Pierre-André" initials="pia" lastIdx="3" clrIdx="0"/>
  <p:cmAuthor id="1" name="Micheloni" initials="mis" lastIdx="6" clrIdx="1"/>
  <p:cmAuthor id="2" name="von der Weid André BAV" initials="vdWAB" lastIdx="4" clrIdx="2">
    <p:extLst>
      <p:ext uri="{19B8F6BF-5375-455C-9EA6-DF929625EA0E}">
        <p15:presenceInfo xmlns:p15="http://schemas.microsoft.com/office/powerpoint/2012/main" userId="von der Weid André BA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00"/>
    <a:srgbClr val="99FF66"/>
    <a:srgbClr val="FFFF99"/>
    <a:srgbClr val="FF9999"/>
    <a:srgbClr val="FF9966"/>
    <a:srgbClr val="FFFFCC"/>
    <a:srgbClr val="99FFCC"/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3720" autoAdjust="0"/>
  </p:normalViewPr>
  <p:slideViewPr>
    <p:cSldViewPr showGuides="1">
      <p:cViewPr varScale="1">
        <p:scale>
          <a:sx n="41" d="100"/>
          <a:sy n="41" d="100"/>
        </p:scale>
        <p:origin x="1094" y="43"/>
      </p:cViewPr>
      <p:guideLst>
        <p:guide orient="horz" pos="1421"/>
        <p:guide orient="horz" pos="3644"/>
        <p:guide orient="horz" pos="4020"/>
        <p:guide pos="571"/>
        <p:guide pos="5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0"/>
      </p:cViewPr>
      <p:guideLst>
        <p:guide orient="horz" pos="2925"/>
        <p:guide pos="2201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/>
          <a:lstStyle>
            <a:lvl1pPr algn="r">
              <a:defRPr sz="1200"/>
            </a:lvl1pPr>
          </a:lstStyle>
          <a:p>
            <a:fld id="{225C4EF9-6B2F-6946-B23B-D4E4B1CB19BF}" type="datetimeFigureOut">
              <a:rPr lang="de-DE" smtClean="0"/>
              <a:pPr/>
              <a:t>05.11.2018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 anchor="b"/>
          <a:lstStyle>
            <a:lvl1pPr algn="r">
              <a:defRPr sz="1200"/>
            </a:lvl1pPr>
          </a:lstStyle>
          <a:p>
            <a:fld id="{EE43843E-3B27-8B46-9008-81B6FC3CBBEB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787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/>
          <a:lstStyle>
            <a:lvl1pPr algn="r">
              <a:defRPr sz="1200"/>
            </a:lvl1pPr>
          </a:lstStyle>
          <a:p>
            <a:fld id="{D90CF974-B69B-4A63-B177-8F6224207CF0}" type="datetimeFigureOut">
              <a:rPr lang="de-CH" smtClean="0"/>
              <a:pPr/>
              <a:t>05.11.2018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83" tIns="46491" rIns="92983" bIns="46491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983" tIns="46491" rIns="92983" bIns="46491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983" tIns="46491" rIns="92983" bIns="46491" rtlCol="0" anchor="b"/>
          <a:lstStyle>
            <a:lvl1pPr algn="r">
              <a:defRPr sz="1200"/>
            </a:lvl1pPr>
          </a:lstStyle>
          <a:p>
            <a:fld id="{7AD9179C-3B50-4FEB-BFA1-45A595CAEBEF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47197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11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586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12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76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13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48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14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699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15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49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16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43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17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895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18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42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19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235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20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56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3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36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21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94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22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821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23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694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24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32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25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524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 smtClean="0"/>
          </a:p>
          <a:p>
            <a:r>
              <a:rPr lang="de-CH" dirty="0" smtClean="0"/>
              <a:t>Von der Planung über die Bewilligungsverfahren bis zur Realisierung</a:t>
            </a:r>
          </a:p>
          <a:p>
            <a:r>
              <a:rPr lang="de-CH" dirty="0" smtClean="0"/>
              <a:t>Unsere Vision BAV und TU als Partner </a:t>
            </a:r>
          </a:p>
          <a:p>
            <a:r>
              <a:rPr lang="de-CH" dirty="0" smtClean="0"/>
              <a:t>Mit vereinten Kräften zum Erfolg!  </a:t>
            </a:r>
          </a:p>
          <a:p>
            <a:endParaRPr lang="de-CH" dirty="0" smtClean="0"/>
          </a:p>
          <a:p>
            <a:r>
              <a:rPr lang="de-CH" dirty="0" smtClean="0"/>
              <a:t>Win-Win für Situation für </a:t>
            </a:r>
            <a:r>
              <a:rPr lang="de-CH" dirty="0" err="1" smtClean="0"/>
              <a:t>öV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/>
              <a:pPr/>
              <a:t>26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39834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4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1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5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35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6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10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7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18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8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401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9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576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9179C-3B50-4FEB-BFA1-45A595CAEBEF}" type="slidenum">
              <a:rPr lang="de-CH" smtClean="0">
                <a:solidFill>
                  <a:prstClr val="black"/>
                </a:solidFill>
              </a:rPr>
              <a:pPr/>
              <a:t>10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59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titre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628774"/>
            <a:ext cx="9144000" cy="5229225"/>
          </a:xfrm>
        </p:spPr>
        <p:txBody>
          <a:bodyPr/>
          <a:lstStyle/>
          <a:p>
            <a:r>
              <a:rPr lang="fr-CH" sz="2400" noProof="0" smtClean="0">
                <a:latin typeface="+mn-lt"/>
                <a:ea typeface="Calibri"/>
              </a:rPr>
              <a:t>Ajouter image par clic sur symbole</a:t>
            </a:r>
            <a:endParaRPr lang="fr-CH" noProof="0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270517" y="322694"/>
            <a:ext cx="5928970" cy="605635"/>
            <a:chOff x="1196024" y="332182"/>
            <a:chExt cx="5928970" cy="605635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196024" y="332182"/>
              <a:ext cx="180209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950"/>
                </a:lnSpc>
              </a:pPr>
              <a:r>
                <a:rPr lang="fr-CH" sz="800" kern="0" baseline="0" noProof="0" smtClean="0">
                  <a:latin typeface="Arial" pitchFamily="34" charset="0"/>
                  <a:cs typeface="Arial" pitchFamily="34" charset="0"/>
                </a:rPr>
                <a:t>Schweizerische Eidgenossenschaft</a:t>
              </a:r>
            </a:p>
            <a:p>
              <a:pPr>
                <a:lnSpc>
                  <a:spcPts val="950"/>
                </a:lnSpc>
              </a:pPr>
              <a:r>
                <a:rPr lang="fr-CH" sz="800" kern="0" baseline="0" noProof="0" smtClean="0">
                  <a:latin typeface="Arial" pitchFamily="34" charset="0"/>
                  <a:cs typeface="Arial" pitchFamily="34" charset="0"/>
                </a:rPr>
                <a:t>Confédération suisse</a:t>
              </a:r>
            </a:p>
            <a:p>
              <a:pPr>
                <a:lnSpc>
                  <a:spcPts val="950"/>
                </a:lnSpc>
              </a:pPr>
              <a:r>
                <a:rPr lang="fr-CH" sz="800" kern="0" baseline="0" noProof="0" smtClean="0">
                  <a:latin typeface="Arial" pitchFamily="34" charset="0"/>
                  <a:cs typeface="Arial" pitchFamily="34" charset="0"/>
                </a:rPr>
                <a:t>Confederazione Svizzera</a:t>
              </a:r>
            </a:p>
            <a:p>
              <a:pPr>
                <a:lnSpc>
                  <a:spcPts val="950"/>
                </a:lnSpc>
              </a:pPr>
              <a:r>
                <a:rPr lang="fr-CH" sz="800" kern="0" baseline="0" noProof="0" smtClean="0">
                  <a:latin typeface="Arial" pitchFamily="34" charset="0"/>
                  <a:cs typeface="Arial" pitchFamily="34" charset="0"/>
                </a:rPr>
                <a:t>Confederaziun svizra</a:t>
              </a:r>
              <a:endParaRPr lang="fr-CH" sz="800" kern="0" baseline="0" noProof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feld 9"/>
            <p:cNvSpPr txBox="1"/>
            <p:nvPr userDrawn="1"/>
          </p:nvSpPr>
          <p:spPr>
            <a:xfrm>
              <a:off x="4551854" y="332523"/>
              <a:ext cx="2573140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950"/>
                </a:lnSpc>
              </a:pPr>
              <a:r>
                <a:rPr lang="fr-CH" sz="900" noProof="0" smtClean="0"/>
                <a:t>Département fédéral de l'environnement, des </a:t>
              </a:r>
            </a:p>
            <a:p>
              <a:pPr>
                <a:lnSpc>
                  <a:spcPts val="950"/>
                </a:lnSpc>
              </a:pPr>
              <a:r>
                <a:rPr lang="fr-CH" sz="900" noProof="0" smtClean="0"/>
                <a:t>transports, de l'énergie et de la communication</a:t>
              </a:r>
            </a:p>
            <a:p>
              <a:pPr>
                <a:lnSpc>
                  <a:spcPts val="950"/>
                </a:lnSpc>
              </a:pPr>
              <a:endParaRPr lang="fr-CH" sz="900" noProof="0" smtClean="0"/>
            </a:p>
            <a:p>
              <a:pPr>
                <a:lnSpc>
                  <a:spcPts val="950"/>
                </a:lnSpc>
              </a:pPr>
              <a:r>
                <a:rPr lang="fr-CH" sz="900" b="1" noProof="0" smtClean="0"/>
                <a:t>Office fédéral des transports</a:t>
              </a:r>
              <a:endParaRPr lang="fr-CH" sz="900" b="1" noProof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222018" y="2251602"/>
            <a:ext cx="6672620" cy="1753462"/>
          </a:xfrm>
          <a:noFill/>
        </p:spPr>
        <p:txBody>
          <a:bodyPr anchor="t" anchorCtr="0">
            <a:noAutofit/>
          </a:bodyPr>
          <a:lstStyle>
            <a:lvl1pPr>
              <a:defRPr lang="fr-CH" sz="5200" smtClean="0">
                <a:ea typeface="Calibri"/>
              </a:defRPr>
            </a:lvl1pPr>
          </a:lstStyle>
          <a:p>
            <a:r>
              <a:rPr lang="fr-CH" sz="5200" noProof="0" smtClean="0">
                <a:latin typeface="+mn-lt"/>
                <a:ea typeface="Calibri"/>
              </a:rPr>
              <a:t>Titre de la présentation</a:t>
            </a:r>
            <a:endParaRPr lang="fr-CH" noProof="0"/>
          </a:p>
        </p:txBody>
      </p:sp>
      <p:sp>
        <p:nvSpPr>
          <p:cNvPr id="6" name="Rechteck 5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 noProof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501116" y="5355316"/>
            <a:ext cx="4320381" cy="576000"/>
          </a:xfrm>
        </p:spPr>
        <p:txBody>
          <a:bodyPr tIns="180000" bIns="180000"/>
          <a:lstStyle>
            <a:lvl1pPr>
              <a:defRPr sz="3200"/>
            </a:lvl1pPr>
          </a:lstStyle>
          <a:p>
            <a:pPr lvl="0"/>
            <a:r>
              <a:rPr lang="fr-CH" noProof="0" smtClean="0"/>
              <a:t>Auteur</a:t>
            </a:r>
            <a:endParaRPr lang="fr-CH" noProof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259632" y="5355316"/>
            <a:ext cx="2232247" cy="576000"/>
          </a:xfrm>
        </p:spPr>
        <p:txBody>
          <a:bodyPr tIns="180000" bIns="180000"/>
          <a:lstStyle>
            <a:lvl1pPr>
              <a:defRPr sz="3200"/>
            </a:lvl1pPr>
          </a:lstStyle>
          <a:p>
            <a:pPr lvl="0"/>
            <a:r>
              <a:rPr lang="fr-CH" noProof="0" smtClean="0"/>
              <a:t>Date</a:t>
            </a:r>
            <a:endParaRPr lang="fr-CH" noProof="0"/>
          </a:p>
        </p:txBody>
      </p:sp>
    </p:spTree>
    <p:extLst>
      <p:ext uri="{BB962C8B-B14F-4D97-AF65-F5344CB8AC3E}">
        <p14:creationId xmlns:p14="http://schemas.microsoft.com/office/powerpoint/2010/main" val="260142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partie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r>
              <a:rPr lang="fr-CH" sz="2400" noProof="0" smtClean="0">
                <a:latin typeface="+mn-lt"/>
                <a:ea typeface="Calibri"/>
              </a:rPr>
              <a:t>Ajouter image par clic sur symbole</a:t>
            </a:r>
            <a:endParaRPr lang="fr-CH" noProof="0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270517" y="322694"/>
            <a:ext cx="5928970" cy="605635"/>
            <a:chOff x="1196024" y="332182"/>
            <a:chExt cx="5928970" cy="605635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196024" y="332182"/>
              <a:ext cx="180209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950"/>
                </a:lnSpc>
              </a:pPr>
              <a:r>
                <a:rPr lang="fr-CH" sz="800" noProof="0" smtClean="0">
                  <a:latin typeface="Arial" pitchFamily="34" charset="0"/>
                  <a:cs typeface="Arial" pitchFamily="34" charset="0"/>
                </a:rPr>
                <a:t>Schweizerische Eidgenossenschaft</a:t>
              </a:r>
            </a:p>
            <a:p>
              <a:pPr>
                <a:lnSpc>
                  <a:spcPts val="950"/>
                </a:lnSpc>
              </a:pPr>
              <a:r>
                <a:rPr lang="fr-CH" sz="800" noProof="0" smtClean="0">
                  <a:latin typeface="Arial" pitchFamily="34" charset="0"/>
                  <a:cs typeface="Arial" pitchFamily="34" charset="0"/>
                </a:rPr>
                <a:t>Confédération suisse</a:t>
              </a:r>
            </a:p>
            <a:p>
              <a:pPr>
                <a:lnSpc>
                  <a:spcPts val="950"/>
                </a:lnSpc>
              </a:pPr>
              <a:r>
                <a:rPr lang="fr-CH" sz="800" noProof="0" smtClean="0">
                  <a:latin typeface="Arial" pitchFamily="34" charset="0"/>
                  <a:cs typeface="Arial" pitchFamily="34" charset="0"/>
                </a:rPr>
                <a:t>Confederazione Svizzera</a:t>
              </a:r>
            </a:p>
            <a:p>
              <a:pPr>
                <a:lnSpc>
                  <a:spcPts val="950"/>
                </a:lnSpc>
              </a:pPr>
              <a:r>
                <a:rPr lang="fr-CH" sz="800" noProof="0" smtClean="0">
                  <a:latin typeface="Arial" pitchFamily="34" charset="0"/>
                  <a:cs typeface="Arial" pitchFamily="34" charset="0"/>
                </a:rPr>
                <a:t>Confederaziun svizra</a:t>
              </a:r>
              <a:endParaRPr lang="fr-CH" sz="800" noProof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feld 9"/>
            <p:cNvSpPr txBox="1"/>
            <p:nvPr userDrawn="1"/>
          </p:nvSpPr>
          <p:spPr>
            <a:xfrm>
              <a:off x="4551854" y="332523"/>
              <a:ext cx="2573140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950"/>
                </a:lnSpc>
              </a:pPr>
              <a:r>
                <a:rPr lang="fr-CH" sz="900" noProof="0" smtClean="0"/>
                <a:t>Département fédéral de l'environnement, des </a:t>
              </a:r>
            </a:p>
            <a:p>
              <a:pPr>
                <a:lnSpc>
                  <a:spcPts val="950"/>
                </a:lnSpc>
              </a:pPr>
              <a:r>
                <a:rPr lang="fr-CH" sz="900" noProof="0" smtClean="0"/>
                <a:t>transports, de l'énergie et de la communication</a:t>
              </a:r>
            </a:p>
            <a:p>
              <a:pPr>
                <a:lnSpc>
                  <a:spcPts val="950"/>
                </a:lnSpc>
              </a:pPr>
              <a:endParaRPr lang="fr-CH" sz="900" noProof="0" smtClean="0"/>
            </a:p>
            <a:p>
              <a:pPr>
                <a:lnSpc>
                  <a:spcPts val="950"/>
                </a:lnSpc>
              </a:pPr>
              <a:r>
                <a:rPr lang="fr-CH" sz="900" b="1" noProof="0" smtClean="0"/>
                <a:t>Office fédéral des transports</a:t>
              </a:r>
              <a:endParaRPr lang="fr-CH" sz="900" b="1" noProof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222018" y="2251602"/>
            <a:ext cx="6672620" cy="1753462"/>
          </a:xfrm>
          <a:noFill/>
        </p:spPr>
        <p:txBody>
          <a:bodyPr anchor="t" anchorCtr="0">
            <a:noAutofit/>
          </a:bodyPr>
          <a:lstStyle>
            <a:lvl1pPr>
              <a:defRPr sz="5200"/>
            </a:lvl1pPr>
          </a:lstStyle>
          <a:p>
            <a:r>
              <a:rPr lang="fr-CH" sz="5200" noProof="0" smtClean="0">
                <a:latin typeface="+mj-lt"/>
                <a:ea typeface="Calibri"/>
              </a:rPr>
              <a:t>Titre de la partie</a:t>
            </a:r>
            <a:endParaRPr lang="fr-CH" noProof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258738" y="5301208"/>
            <a:ext cx="6553622" cy="576000"/>
          </a:xfrm>
        </p:spPr>
        <p:txBody>
          <a:bodyPr tIns="180000" bIns="180000">
            <a:noAutofit/>
          </a:bodyPr>
          <a:lstStyle>
            <a:lvl1pPr>
              <a:defRPr sz="3200"/>
            </a:lvl1pPr>
          </a:lstStyle>
          <a:p>
            <a:pPr lvl="0"/>
            <a:r>
              <a:rPr lang="fr-CH" noProof="0" smtClean="0"/>
              <a:t>Partie X</a:t>
            </a:r>
            <a:endParaRPr lang="fr-CH" noProof="0"/>
          </a:p>
        </p:txBody>
      </p:sp>
      <p:sp>
        <p:nvSpPr>
          <p:cNvPr id="12" name="Rechteck 11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 noProof="0"/>
          </a:p>
        </p:txBody>
      </p:sp>
    </p:spTree>
    <p:extLst>
      <p:ext uri="{BB962C8B-B14F-4D97-AF65-F5344CB8AC3E}">
        <p14:creationId xmlns:p14="http://schemas.microsoft.com/office/powerpoint/2010/main" val="371853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à gauche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H" sz="3200" dirty="0" smtClean="0">
                <a:latin typeface="+mj-lt"/>
                <a:ea typeface="Calibri"/>
              </a:rPr>
              <a:t>Ajouter le titre par un clic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628775"/>
            <a:ext cx="4500563" cy="4392613"/>
          </a:xfrm>
        </p:spPr>
        <p:txBody>
          <a:bodyPr/>
          <a:lstStyle/>
          <a:p>
            <a:r>
              <a:rPr lang="fr-CH" sz="2400" dirty="0" smtClean="0">
                <a:latin typeface="+mn-lt"/>
                <a:ea typeface="Calibri"/>
              </a:rPr>
              <a:t>Ajouter image par clic sur symbole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643438" y="1539875"/>
            <a:ext cx="4067175" cy="4481514"/>
          </a:xfrm>
        </p:spPr>
        <p:txBody>
          <a:bodyPr/>
          <a:lstStyle>
            <a:lvl1pPr marL="342900" indent="-342900">
              <a:buFont typeface="Arial"/>
              <a:buChar char="•"/>
              <a:defRPr/>
            </a:lvl1pPr>
            <a:lvl2pPr>
              <a:defRPr sz="2400"/>
            </a:lvl2pPr>
          </a:lstStyle>
          <a:p>
            <a:pPr lvl="0"/>
            <a:r>
              <a:rPr lang="fr-CH" sz="2400" dirty="0" smtClean="0">
                <a:latin typeface="+mn-lt"/>
                <a:ea typeface="Calibri"/>
              </a:rPr>
              <a:t>Ajouter le texte par un clic</a:t>
            </a:r>
          </a:p>
        </p:txBody>
      </p:sp>
    </p:spTree>
    <p:extLst>
      <p:ext uri="{BB962C8B-B14F-4D97-AF65-F5344CB8AC3E}">
        <p14:creationId xmlns:p14="http://schemas.microsoft.com/office/powerpoint/2010/main" val="287876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à droite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H" sz="3200" dirty="0" smtClean="0">
                <a:latin typeface="+mj-lt"/>
                <a:ea typeface="Calibri"/>
              </a:rPr>
              <a:t>Ajouter le titre par un clic</a:t>
            </a:r>
            <a:endParaRPr lang="de-CH" dirty="0"/>
          </a:p>
        </p:txBody>
      </p:sp>
      <p:sp>
        <p:nvSpPr>
          <p:cNvPr id="8" name="Bildplatzhalter 10"/>
          <p:cNvSpPr>
            <a:spLocks noGrp="1"/>
          </p:cNvSpPr>
          <p:nvPr>
            <p:ph type="pic" sz="quarter" idx="13" hasCustomPrompt="1"/>
          </p:nvPr>
        </p:nvSpPr>
        <p:spPr>
          <a:xfrm>
            <a:off x="4643438" y="1628775"/>
            <a:ext cx="4500563" cy="4392613"/>
          </a:xfrm>
        </p:spPr>
        <p:txBody>
          <a:bodyPr/>
          <a:lstStyle/>
          <a:p>
            <a:r>
              <a:rPr lang="fr-CH" sz="2400" dirty="0" smtClean="0">
                <a:latin typeface="+mn-lt"/>
                <a:ea typeface="Calibri"/>
              </a:rPr>
              <a:t>Ajouter image par clic sur symbole</a:t>
            </a:r>
            <a:endParaRPr lang="de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68313" y="1539875"/>
            <a:ext cx="4032250" cy="4481513"/>
          </a:xfrm>
        </p:spPr>
        <p:txBody>
          <a:bodyPr/>
          <a:lstStyle>
            <a:lvl1pPr marL="342900" indent="-342900">
              <a:buFont typeface="Arial"/>
              <a:buChar char="•"/>
              <a:defRPr/>
            </a:lvl1pPr>
            <a:lvl2pPr>
              <a:defRPr sz="2400"/>
            </a:lvl2pPr>
          </a:lstStyle>
          <a:p>
            <a:pPr lvl="0"/>
            <a:r>
              <a:rPr lang="fr-CH" sz="2400" dirty="0" smtClean="0">
                <a:latin typeface="+mn-lt"/>
                <a:ea typeface="Calibri"/>
              </a:rPr>
              <a:t>Ajouter le texte par un clic</a:t>
            </a:r>
          </a:p>
        </p:txBody>
      </p:sp>
    </p:spTree>
    <p:extLst>
      <p:ext uri="{BB962C8B-B14F-4D97-AF65-F5344CB8AC3E}">
        <p14:creationId xmlns:p14="http://schemas.microsoft.com/office/powerpoint/2010/main" val="49136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exte en bas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H" sz="3200" dirty="0" smtClean="0">
                <a:latin typeface="+mj-lt"/>
                <a:ea typeface="Calibri"/>
              </a:rPr>
              <a:t>Ajouter le titre par un clic</a:t>
            </a:r>
            <a:endParaRPr lang="de-CH" dirty="0"/>
          </a:p>
        </p:txBody>
      </p:sp>
      <p:sp>
        <p:nvSpPr>
          <p:cNvPr id="8" name="Bildplatzhalt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628775"/>
            <a:ext cx="9144001" cy="3528417"/>
          </a:xfrm>
        </p:spPr>
        <p:txBody>
          <a:bodyPr/>
          <a:lstStyle/>
          <a:p>
            <a:r>
              <a:rPr lang="fr-CH" sz="2400" dirty="0" smtClean="0">
                <a:latin typeface="+mn-lt"/>
                <a:ea typeface="Calibri"/>
              </a:rPr>
              <a:t>Ajouter image par clic sur symbole</a:t>
            </a:r>
            <a:endParaRPr lang="de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259632" y="5251014"/>
            <a:ext cx="7416823" cy="833438"/>
          </a:xfrm>
        </p:spPr>
        <p:txBody>
          <a:bodyPr/>
          <a:lstStyle/>
          <a:p>
            <a:pPr lvl="0"/>
            <a:r>
              <a:rPr lang="fr-CH" sz="2400" dirty="0" smtClean="0">
                <a:latin typeface="+mn-lt"/>
                <a:ea typeface="Calibri"/>
              </a:rPr>
              <a:t>Ajouter le texte par un clic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0612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628775"/>
            <a:ext cx="9144001" cy="4392613"/>
          </a:xfrm>
        </p:spPr>
        <p:txBody>
          <a:bodyPr/>
          <a:lstStyle/>
          <a:p>
            <a:r>
              <a:rPr lang="fr-CH" sz="2400" dirty="0" smtClean="0">
                <a:latin typeface="+mn-lt"/>
                <a:ea typeface="Calibri"/>
              </a:rPr>
              <a:t>Ajouter image par clic sur symbole</a:t>
            </a: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9136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dis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H" noProof="0" smtClean="0"/>
              <a:t>Titelmasterformat durch Klicken bearbeiten</a:t>
            </a:r>
            <a:endParaRPr lang="fr-CH" noProof="0"/>
          </a:p>
        </p:txBody>
      </p:sp>
      <p:sp>
        <p:nvSpPr>
          <p:cNvPr id="6" name="Text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>
              <a:buFont typeface="Arial"/>
              <a:buChar char="•"/>
              <a:defRPr/>
            </a:lvl1pPr>
            <a:lvl2pPr>
              <a:defRPr sz="2400"/>
            </a:lvl2pPr>
          </a:lstStyle>
          <a:p>
            <a:pPr lvl="0"/>
            <a:r>
              <a:rPr lang="fr-CH" sz="2400" noProof="0" dirty="0" smtClean="0">
                <a:latin typeface="+mn-lt"/>
                <a:ea typeface="Calibri"/>
              </a:rPr>
              <a:t>Ajouter le texte par un clic</a:t>
            </a:r>
            <a:endParaRPr lang="fr-CH" noProof="0" dirty="0" smtClean="0"/>
          </a:p>
          <a:p>
            <a:pPr lvl="1"/>
            <a:r>
              <a:rPr lang="fr-CH" noProof="0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1726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Text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>
              <a:buFont typeface="Arial"/>
              <a:buChar char="•"/>
              <a:defRPr/>
            </a:lvl1pPr>
            <a:lvl2pPr>
              <a:defRPr sz="2400"/>
            </a:lvl2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Stufe</a:t>
            </a:r>
          </a:p>
        </p:txBody>
      </p:sp>
    </p:spTree>
    <p:extLst>
      <p:ext uri="{BB962C8B-B14F-4D97-AF65-F5344CB8AC3E}">
        <p14:creationId xmlns:p14="http://schemas.microsoft.com/office/powerpoint/2010/main" val="41726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41288" y="233491"/>
            <a:ext cx="7427911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r-CH" noProof="0" dirty="0" err="1" smtClean="0"/>
              <a:t>Titelmasterformat</a:t>
            </a:r>
            <a:r>
              <a:rPr lang="fr-CH" noProof="0" dirty="0" smtClean="0"/>
              <a:t> </a:t>
            </a:r>
            <a:r>
              <a:rPr lang="fr-CH" noProof="0" dirty="0" err="1" smtClean="0"/>
              <a:t>durch</a:t>
            </a:r>
            <a:r>
              <a:rPr lang="fr-CH" noProof="0" dirty="0" smtClean="0"/>
              <a:t> </a:t>
            </a:r>
            <a:r>
              <a:rPr lang="fr-CH" noProof="0" dirty="0" err="1" smtClean="0"/>
              <a:t>Klicken</a:t>
            </a:r>
            <a:r>
              <a:rPr lang="fr-CH" noProof="0" dirty="0" smtClean="0"/>
              <a:t> </a:t>
            </a:r>
            <a:r>
              <a:rPr lang="fr-CH" noProof="0" dirty="0" err="1" smtClean="0"/>
              <a:t>bearbeiten</a:t>
            </a:r>
            <a:endParaRPr lang="fr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CH" noProof="0" dirty="0" err="1" smtClean="0"/>
              <a:t>Textmasterformat</a:t>
            </a:r>
            <a:r>
              <a:rPr lang="fr-CH" dirty="0" smtClean="0"/>
              <a:t> </a:t>
            </a:r>
            <a:r>
              <a:rPr lang="fr-CH" dirty="0" err="1" smtClean="0"/>
              <a:t>bearbeiten</a:t>
            </a:r>
            <a:endParaRPr lang="fr-CH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8553" y="376197"/>
            <a:ext cx="27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Gerade Verbindung 19"/>
          <p:cNvCxnSpPr/>
          <p:nvPr userDrawn="1"/>
        </p:nvCxnSpPr>
        <p:spPr>
          <a:xfrm>
            <a:off x="1362075" y="6168398"/>
            <a:ext cx="7348538" cy="0"/>
          </a:xfrm>
          <a:prstGeom prst="line">
            <a:avLst/>
          </a:prstGeom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Box 33"/>
          <p:cNvSpPr txBox="1">
            <a:spLocks noChangeArrowheads="1"/>
          </p:cNvSpPr>
          <p:nvPr userDrawn="1"/>
        </p:nvSpPr>
        <p:spPr bwMode="auto">
          <a:xfrm>
            <a:off x="6444208" y="6201848"/>
            <a:ext cx="22669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lnSpc>
                <a:spcPct val="105000"/>
              </a:lnSpc>
              <a:spcBef>
                <a:spcPct val="50000"/>
              </a:spcBef>
              <a:defRPr/>
            </a:pPr>
            <a:fld id="{E803E385-CBBA-48A7-BF71-2160AADA2540}" type="slidenum">
              <a:rPr lang="de-CH" sz="900">
                <a:latin typeface="Arial" charset="0"/>
              </a:rPr>
              <a:pPr algn="r">
                <a:lnSpc>
                  <a:spcPct val="105000"/>
                </a:lnSpc>
                <a:spcBef>
                  <a:spcPct val="50000"/>
                </a:spcBef>
                <a:defRPr/>
              </a:pPr>
              <a:t>‹N°›</a:t>
            </a:fld>
            <a:r>
              <a:rPr lang="de-CH" sz="900" dirty="0">
                <a:latin typeface="Arial" charset="0"/>
              </a:rPr>
              <a:t> </a:t>
            </a:r>
          </a:p>
        </p:txBody>
      </p:sp>
      <p:sp>
        <p:nvSpPr>
          <p:cNvPr id="11" name="Textfeld 20"/>
          <p:cNvSpPr txBox="1"/>
          <p:nvPr userDrawn="1"/>
        </p:nvSpPr>
        <p:spPr>
          <a:xfrm>
            <a:off x="6300192" y="6190359"/>
            <a:ext cx="160040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CH" sz="900" b="0" baseline="0" noProof="0" dirty="0" smtClean="0">
                <a:latin typeface="+mn-lt"/>
                <a:cs typeface="Arial"/>
              </a:rPr>
              <a:t> 12 octobre 2018</a:t>
            </a:r>
            <a:endParaRPr lang="de-DE" sz="900" b="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42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2" r:id="rId3"/>
    <p:sldLayoutId id="2147483660" r:id="rId4"/>
    <p:sldLayoutId id="2147483661" r:id="rId5"/>
    <p:sldLayoutId id="2147483662" r:id="rId6"/>
    <p:sldLayoutId id="2147483667" r:id="rId7"/>
    <p:sldLayoutId id="2147483671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064896" cy="3960440"/>
          </a:xfrm>
        </p:spPr>
        <p:txBody>
          <a:bodyPr anchor="ctr"/>
          <a:lstStyle/>
          <a:p>
            <a:pPr algn="ctr"/>
            <a:r>
              <a:rPr lang="fr-FR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fr-FR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fr-FR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fr-FR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Modifications légales</a:t>
            </a:r>
            <a:b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depuis le 1</a:t>
            </a:r>
            <a:r>
              <a:rPr lang="fr-FR" sz="4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janvier 2018</a:t>
            </a:r>
            <a:b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 UCTR à Sion</a:t>
            </a:r>
            <a:r>
              <a:rPr lang="fr-FR" sz="25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5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Présentation</a:t>
            </a:r>
            <a:r>
              <a:rPr lang="fr-FR" sz="25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 12 octobre 2018</a:t>
            </a:r>
            <a:r>
              <a:rPr lang="fr-FR" sz="25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5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5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5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5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5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André von der Weid, section Autorisations I, OFT</a:t>
            </a:r>
            <a:endParaRPr lang="fr-CH" sz="1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8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8" y="233491"/>
            <a:ext cx="7427911" cy="603221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Durée des concessions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98072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Au niveau des émoluments: uniquement perception de la taxe de régale, à savoir, par année de validité de la concession, CHF 20.-- pour une capacité de transport de 100 personnes par heure et par direction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17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8" y="233491"/>
            <a:ext cx="7427911" cy="603221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Durée des concessions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980728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Si </a:t>
            </a:r>
            <a:r>
              <a:rPr lang="fr-FR" sz="2400" dirty="0"/>
              <a:t>la concession </a:t>
            </a:r>
            <a:r>
              <a:rPr lang="fr-FR" sz="2400" dirty="0" smtClean="0"/>
              <a:t>n’a pas été </a:t>
            </a:r>
            <a:r>
              <a:rPr lang="fr-FR" sz="2400" dirty="0"/>
              <a:t>octroyée ou renouvelée pour la durée maximale selon l’ancien </a:t>
            </a:r>
            <a:r>
              <a:rPr lang="fr-FR" sz="2400" dirty="0" smtClean="0"/>
              <a:t>droit, la société devra faire une demande formelle de renouvellement de la concession pour la durée désirée, mais au </a:t>
            </a:r>
            <a:r>
              <a:rPr lang="fr-FR" sz="2400" dirty="0" err="1" smtClean="0"/>
              <a:t>maxi-mum</a:t>
            </a:r>
            <a:r>
              <a:rPr lang="fr-FR" sz="2400" dirty="0" smtClean="0"/>
              <a:t> 40 ans et déposer à cet effet un dossier en six exemplaires (consultation nécessaire du canton, de la commune et de la section su).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Au niveau des émoluments: en plus de la perception </a:t>
            </a:r>
            <a:r>
              <a:rPr lang="fr-FR" sz="2400" dirty="0"/>
              <a:t>de la taxe de régale, à savoir, par année de validité de la concession, CHF 20</a:t>
            </a:r>
            <a:r>
              <a:rPr lang="fr-FR" sz="2400" dirty="0" smtClean="0"/>
              <a:t>.-- </a:t>
            </a:r>
            <a:r>
              <a:rPr lang="fr-FR" sz="2400" dirty="0"/>
              <a:t>pour une capacité de transport de 100 personnes par heure et par </a:t>
            </a:r>
            <a:r>
              <a:rPr lang="fr-FR" sz="2400" dirty="0" smtClean="0"/>
              <a:t>direction, perception d’émolument pour le renouvellement/prolongation de la concession et pour le temps d’examen nécessaire.</a:t>
            </a:r>
          </a:p>
        </p:txBody>
      </p:sp>
    </p:spTree>
    <p:extLst>
      <p:ext uri="{BB962C8B-B14F-4D97-AF65-F5344CB8AC3E}">
        <p14:creationId xmlns:p14="http://schemas.microsoft.com/office/powerpoint/2010/main" val="292604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8" y="233491"/>
            <a:ext cx="7427911" cy="603221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Durée des autorisations d’exploiter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980728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Principe (art. 17 al. 4 </a:t>
            </a:r>
            <a:r>
              <a:rPr lang="fr-FR" sz="2400" b="1" dirty="0" err="1" smtClean="0"/>
              <a:t>LICa</a:t>
            </a:r>
            <a:r>
              <a:rPr lang="fr-FR" sz="2400" b="1" dirty="0" smtClean="0"/>
              <a:t>)</a:t>
            </a:r>
            <a:endParaRPr lang="fr-FR" sz="2400" b="1" dirty="0"/>
          </a:p>
          <a:p>
            <a:endParaRPr lang="fr-FR" sz="2400" dirty="0"/>
          </a:p>
          <a:p>
            <a:r>
              <a:rPr lang="fr-FR" sz="2400" dirty="0" smtClean="0"/>
              <a:t>Autorisations d’exploiter de durée illimitée, pour autant que la concession soit valable (principe: l’autorisation d’</a:t>
            </a:r>
            <a:r>
              <a:rPr lang="fr-FR" sz="2400" dirty="0" err="1" smtClean="0"/>
              <a:t>exploi-ter</a:t>
            </a:r>
            <a:r>
              <a:rPr lang="fr-FR" sz="2400" dirty="0" smtClean="0"/>
              <a:t> prend fin avec la concession).</a:t>
            </a:r>
            <a:endParaRPr lang="fr-FR" sz="2400" dirty="0"/>
          </a:p>
          <a:p>
            <a:endParaRPr lang="fr-FR" sz="2400" dirty="0"/>
          </a:p>
          <a:p>
            <a:r>
              <a:rPr lang="fr-FR" sz="2400" b="1" dirty="0"/>
              <a:t>Disposition transitoire </a:t>
            </a:r>
            <a:r>
              <a:rPr lang="fr-FR" sz="2400" b="1" dirty="0" smtClean="0"/>
              <a:t>(art. 29a </a:t>
            </a:r>
            <a:r>
              <a:rPr lang="fr-FR" sz="2400" b="1" dirty="0" err="1" smtClean="0"/>
              <a:t>LICa</a:t>
            </a:r>
            <a:r>
              <a:rPr lang="fr-FR" sz="2400" b="1" dirty="0" smtClean="0"/>
              <a:t>)</a:t>
            </a:r>
            <a:endParaRPr lang="fr-FR" sz="2400" b="1" dirty="0"/>
          </a:p>
          <a:p>
            <a:endParaRPr lang="fr-FR" sz="2400" dirty="0"/>
          </a:p>
          <a:p>
            <a:r>
              <a:rPr lang="fr-FR" sz="2400" dirty="0"/>
              <a:t>Les autorisations d'exploiter des installations à câbles au bénéfice d'une concession qui ont été délivrées avant </a:t>
            </a:r>
            <a:r>
              <a:rPr lang="fr-FR" sz="2400" dirty="0" smtClean="0"/>
              <a:t>le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 sont </a:t>
            </a:r>
            <a:r>
              <a:rPr lang="fr-FR" sz="2400" dirty="0"/>
              <a:t>considérées de durée illimitée </a:t>
            </a:r>
            <a:r>
              <a:rPr lang="fr-FR" sz="2400" dirty="0" smtClean="0"/>
              <a:t>lorsqu’ elles </a:t>
            </a:r>
            <a:r>
              <a:rPr lang="fr-FR" sz="2400" dirty="0"/>
              <a:t>ont été </a:t>
            </a:r>
            <a:r>
              <a:rPr lang="fr-FR" sz="2400" dirty="0" smtClean="0"/>
              <a:t>octroyées </a:t>
            </a:r>
            <a:r>
              <a:rPr lang="fr-FR" sz="2400" dirty="0"/>
              <a:t>ou renouvelées avec une échéance identique à celle de la concession </a:t>
            </a:r>
            <a:r>
              <a:rPr lang="fr-FR" sz="2400" dirty="0" smtClean="0"/>
              <a:t>(pas besoin de faire </a:t>
            </a:r>
            <a:r>
              <a:rPr lang="fr-FR" sz="2400" dirty="0"/>
              <a:t>une </a:t>
            </a:r>
            <a:r>
              <a:rPr lang="fr-FR" sz="2400" dirty="0" smtClean="0"/>
              <a:t>démarche </a:t>
            </a:r>
            <a:r>
              <a:rPr lang="fr-FR" sz="2400" dirty="0"/>
              <a:t>particulière auprès de </a:t>
            </a:r>
            <a:r>
              <a:rPr lang="fr-FR" sz="2400" dirty="0" smtClean="0"/>
              <a:t>l'OFT).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27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FR" dirty="0" smtClean="0"/>
              <a:t>Durée des autorisations d’exploiter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460287" y="1556792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Procédure pour le renouvellement/prolongation de </a:t>
            </a:r>
            <a:r>
              <a:rPr lang="fr-FR" sz="2400" b="1" dirty="0" smtClean="0"/>
              <a:t>l’autorisation d’exploiter</a:t>
            </a:r>
            <a:endParaRPr lang="fr-FR" sz="2400" b="1" dirty="0"/>
          </a:p>
          <a:p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Si l’autorisation d’exploiter devait prendre fin avant l’</a:t>
            </a:r>
            <a:r>
              <a:rPr lang="fr-FR" sz="2400" dirty="0" err="1" smtClean="0"/>
              <a:t>é-chéance</a:t>
            </a:r>
            <a:r>
              <a:rPr lang="fr-FR" sz="2400" dirty="0" smtClean="0"/>
              <a:t> de la concession, l’entreprise sera informée </a:t>
            </a:r>
            <a:r>
              <a:rPr lang="fr-FR" sz="2400" dirty="0"/>
              <a:t>de l’échéance prochaine de </a:t>
            </a:r>
            <a:r>
              <a:rPr lang="fr-FR" sz="2400" dirty="0" smtClean="0"/>
              <a:t>l’autorisation d’exploiter.</a:t>
            </a:r>
          </a:p>
          <a:p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Dans ce cas, elle devra faire une demande formelle de renouvellement/ prolongation de l’autorisation d’</a:t>
            </a:r>
            <a:r>
              <a:rPr lang="fr-FR" sz="2400" dirty="0" err="1" smtClean="0"/>
              <a:t>exploi-ter</a:t>
            </a:r>
            <a:r>
              <a:rPr lang="fr-FR" sz="2400" dirty="0" smtClean="0"/>
              <a:t>, laquelle sera ensuite renouvelée/prolongée pour une durée </a:t>
            </a:r>
            <a:r>
              <a:rPr lang="fr-FR" sz="2400" dirty="0"/>
              <a:t>illimitée, </a:t>
            </a:r>
            <a:r>
              <a:rPr lang="fr-FR" sz="2400" dirty="0" smtClean="0"/>
              <a:t>mais toutefois </a:t>
            </a:r>
            <a:r>
              <a:rPr lang="fr-FR" sz="2400" dirty="0"/>
              <a:t>limitée à la fin de la concession </a:t>
            </a:r>
            <a:r>
              <a:rPr lang="fr-FR" sz="2400" dirty="0" smtClean="0"/>
              <a:t>valable (par exemple).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7227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FR" dirty="0" smtClean="0"/>
              <a:t>Durée des autorisations d’exploiter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467543" y="1268760"/>
            <a:ext cx="82016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Procédure pour le renouvellement/prolongation de </a:t>
            </a:r>
            <a:r>
              <a:rPr lang="fr-FR" sz="2400" b="1" dirty="0" smtClean="0"/>
              <a:t>l’autorisation d’exploiter</a:t>
            </a:r>
            <a:endParaRPr lang="fr-FR" sz="2400" b="1" dirty="0"/>
          </a:p>
          <a:p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Si l’autorisation </a:t>
            </a:r>
            <a:r>
              <a:rPr lang="fr-FR" sz="2400" dirty="0"/>
              <a:t>d’exploiter devait prendre fin </a:t>
            </a:r>
            <a:r>
              <a:rPr lang="fr-FR" sz="2400" dirty="0" smtClean="0"/>
              <a:t>à l’</a:t>
            </a:r>
            <a:r>
              <a:rPr lang="fr-FR" sz="2400" dirty="0" err="1" smtClean="0"/>
              <a:t>échéan</a:t>
            </a:r>
            <a:r>
              <a:rPr lang="fr-FR" sz="2400" dirty="0" smtClean="0"/>
              <a:t>- ce </a:t>
            </a:r>
            <a:r>
              <a:rPr lang="fr-FR" sz="2400" dirty="0"/>
              <a:t>de la concession, </a:t>
            </a:r>
            <a:r>
              <a:rPr lang="fr-FR" sz="2400" dirty="0" smtClean="0"/>
              <a:t>l’entreprise sera informée </a:t>
            </a:r>
            <a:r>
              <a:rPr lang="fr-FR" sz="2400" dirty="0"/>
              <a:t>de </a:t>
            </a:r>
            <a:r>
              <a:rPr lang="fr-FR" sz="2400" dirty="0" smtClean="0"/>
              <a:t>l’é- </a:t>
            </a:r>
            <a:r>
              <a:rPr lang="fr-FR" sz="2400" dirty="0" err="1" smtClean="0"/>
              <a:t>chéance</a:t>
            </a:r>
            <a:r>
              <a:rPr lang="fr-FR" sz="2400" dirty="0" smtClean="0"/>
              <a:t> </a:t>
            </a:r>
            <a:r>
              <a:rPr lang="fr-FR" sz="2400" dirty="0"/>
              <a:t>prochaine de l’autorisation </a:t>
            </a:r>
            <a:r>
              <a:rPr lang="fr-FR" sz="2400" dirty="0" smtClean="0"/>
              <a:t>d’exploiter dans le cadre du courrier l’informant de l’échéance prochaine de la concession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Dans ce cas, elle devra faire une demande de </a:t>
            </a:r>
            <a:r>
              <a:rPr lang="fr-FR" sz="2400" dirty="0" err="1" smtClean="0"/>
              <a:t>renou</a:t>
            </a:r>
            <a:r>
              <a:rPr lang="fr-FR" sz="2400" dirty="0" smtClean="0"/>
              <a:t>- </a:t>
            </a:r>
            <a:r>
              <a:rPr lang="fr-FR" sz="2400" dirty="0" err="1" smtClean="0"/>
              <a:t>vellement</a:t>
            </a:r>
            <a:r>
              <a:rPr lang="fr-FR" sz="2400" dirty="0" smtClean="0"/>
              <a:t>/prolongation de la concession, et dans le ca- </a:t>
            </a:r>
            <a:r>
              <a:rPr lang="fr-FR" sz="2400" dirty="0" err="1" smtClean="0"/>
              <a:t>dre</a:t>
            </a:r>
            <a:r>
              <a:rPr lang="fr-FR" sz="2400" dirty="0" smtClean="0"/>
              <a:t> de cette procédure de renouvellement/prolongation de la concession, l’autorisation d’exploiter sera délivrée pour une durée illimitée.</a:t>
            </a:r>
          </a:p>
        </p:txBody>
      </p:sp>
    </p:spTree>
    <p:extLst>
      <p:ext uri="{BB962C8B-B14F-4D97-AF65-F5344CB8AC3E}">
        <p14:creationId xmlns:p14="http://schemas.microsoft.com/office/powerpoint/2010/main" val="335513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1179286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Chefs techniques et leurs suppléants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11560" y="1556792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Principe</a:t>
            </a:r>
          </a:p>
          <a:p>
            <a:endParaRPr lang="fr-FR" sz="2400" dirty="0" smtClean="0"/>
          </a:p>
          <a:p>
            <a:r>
              <a:rPr lang="fr-FR" sz="2400" dirty="0" smtClean="0"/>
              <a:t>L’Ordonnance fédérale du 13 mai 1996 sur </a:t>
            </a:r>
            <a:r>
              <a:rPr lang="fr-FR" sz="2400" dirty="0"/>
              <a:t>la formation et la reconnaissance des chefs techniques des installations de transport à </a:t>
            </a:r>
            <a:r>
              <a:rPr lang="fr-FR" sz="2400" dirty="0" smtClean="0"/>
              <a:t>câbles a été abrogée avec l’entrée en </a:t>
            </a:r>
            <a:r>
              <a:rPr lang="fr-FR" sz="2400" dirty="0" err="1" smtClean="0"/>
              <a:t>vi-gueur</a:t>
            </a:r>
            <a:r>
              <a:rPr lang="fr-FR" sz="2400" dirty="0" smtClean="0"/>
              <a:t> des modifications de l’</a:t>
            </a:r>
            <a:r>
              <a:rPr lang="fr-FR" sz="2400" dirty="0" err="1" smtClean="0"/>
              <a:t>OICa</a:t>
            </a:r>
            <a:r>
              <a:rPr lang="fr-FR" sz="2400" dirty="0" smtClean="0"/>
              <a:t>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2018.</a:t>
            </a:r>
          </a:p>
          <a:p>
            <a:endParaRPr lang="fr-FR" sz="2400" dirty="0"/>
          </a:p>
          <a:p>
            <a:r>
              <a:rPr lang="fr-FR" sz="2400" dirty="0" smtClean="0"/>
              <a:t>Toutefois certaines dispositions </a:t>
            </a:r>
            <a:r>
              <a:rPr lang="fr-FR" sz="2400" dirty="0"/>
              <a:t>de cette ordonnance </a:t>
            </a:r>
            <a:r>
              <a:rPr lang="fr-FR" sz="2400" dirty="0" err="1" smtClean="0"/>
              <a:t>rela-tives</a:t>
            </a:r>
            <a:r>
              <a:rPr lang="fr-FR" sz="2400" dirty="0" smtClean="0"/>
              <a:t> à la direction technique, aux chefs techniques et à leurs suppléants ont été reprises aux articles 46 à 46c </a:t>
            </a:r>
            <a:r>
              <a:rPr lang="fr-FR" sz="2400" dirty="0" err="1" smtClean="0"/>
              <a:t>OICa</a:t>
            </a:r>
            <a:r>
              <a:rPr lang="fr-FR" sz="2400" dirty="0" smtClean="0"/>
              <a:t>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459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1179286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Chefs techniques et leurs suppléants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11560" y="1556792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Les exigences quant à la formation et à l'expérience des chefs techniques et leurs suppléants subsistent, mais il n’y a plus de reconnaissance formelle des chefs techniques et de leurs suppléants par l’OFT.</a:t>
            </a:r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117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291151" cy="963262"/>
          </a:xfrm>
        </p:spPr>
        <p:txBody>
          <a:bodyPr>
            <a:normAutofit fontScale="90000"/>
          </a:bodyPr>
          <a:lstStyle/>
          <a:p>
            <a:pPr marL="179388"/>
            <a:r>
              <a:rPr lang="fr-FR" dirty="0" smtClean="0"/>
              <a:t>Modifications </a:t>
            </a:r>
            <a:r>
              <a:rPr lang="fr-FR" dirty="0"/>
              <a:t>non </a:t>
            </a:r>
            <a:r>
              <a:rPr lang="fr-FR" dirty="0" smtClean="0"/>
              <a:t>soumises à approbation et à autorisation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11560" y="1196752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Principe (art. 15a </a:t>
            </a:r>
            <a:r>
              <a:rPr lang="fr-FR" sz="2400" b="1" dirty="0" err="1" smtClean="0"/>
              <a:t>LICa</a:t>
            </a:r>
            <a:r>
              <a:rPr lang="fr-FR" sz="2400" b="1" dirty="0" smtClean="0"/>
              <a:t>)</a:t>
            </a:r>
          </a:p>
          <a:p>
            <a:endParaRPr lang="fr-FR" sz="2400" dirty="0" smtClean="0"/>
          </a:p>
          <a:p>
            <a:r>
              <a:rPr lang="fr-FR" sz="2400" dirty="0" smtClean="0"/>
              <a:t>1. Les </a:t>
            </a:r>
            <a:r>
              <a:rPr lang="fr-FR" sz="2400" dirty="0"/>
              <a:t>installations à câbles peuvent être modifiées sans </a:t>
            </a:r>
            <a:r>
              <a:rPr lang="fr-FR" sz="2400" dirty="0" smtClean="0"/>
              <a:t>approbation, </a:t>
            </a:r>
            <a:r>
              <a:rPr lang="fr-FR" sz="2400" dirty="0"/>
              <a:t>ni autorisation</a:t>
            </a:r>
            <a:r>
              <a:rPr lang="fr-FR" sz="2400" dirty="0" smtClean="0"/>
              <a:t>:</a:t>
            </a:r>
          </a:p>
          <a:p>
            <a:pPr marL="722313" indent="-366713">
              <a:buAutoNum type="alphaLcPeriod"/>
            </a:pPr>
            <a:r>
              <a:rPr lang="fr-FR" sz="2400" dirty="0" smtClean="0"/>
              <a:t>si </a:t>
            </a:r>
            <a:r>
              <a:rPr lang="fr-FR" sz="2400" dirty="0"/>
              <a:t>aucun intérêt digne de protection de l'aménagement du territoire, de la protection de l'environnement, de la nature et du patrimoine ou encore de tiers n'est </a:t>
            </a:r>
            <a:r>
              <a:rPr lang="fr-FR" sz="2400" dirty="0" smtClean="0"/>
              <a:t>touché;</a:t>
            </a:r>
          </a:p>
          <a:p>
            <a:pPr marL="722313" indent="-366713">
              <a:buAutoNum type="alphaLcPeriod"/>
            </a:pPr>
            <a:r>
              <a:rPr lang="fr-FR" sz="2400" dirty="0"/>
              <a:t>si aucune autorisation ou approbation fondée sur </a:t>
            </a:r>
            <a:r>
              <a:rPr lang="fr-FR" sz="2400" dirty="0" smtClean="0"/>
              <a:t>d'autres </a:t>
            </a:r>
            <a:r>
              <a:rPr lang="fr-FR" sz="2400" dirty="0"/>
              <a:t>dispositions du droit fédéral n'est </a:t>
            </a:r>
            <a:r>
              <a:rPr lang="fr-FR" sz="2400" dirty="0" smtClean="0"/>
              <a:t>requise.</a:t>
            </a:r>
          </a:p>
          <a:p>
            <a:r>
              <a:rPr lang="fr-FR" sz="2400" dirty="0"/>
              <a:t>2. En cas de doute, la procédure simplifiée </a:t>
            </a:r>
            <a:r>
              <a:rPr lang="fr-FR" sz="2400" dirty="0" smtClean="0"/>
              <a:t>s'applique.</a:t>
            </a:r>
          </a:p>
          <a:p>
            <a:r>
              <a:rPr lang="fr-FR" sz="2400" dirty="0"/>
              <a:t>3. Le Conseil fédéral détermine les types de modifications pouvant être effectués sans </a:t>
            </a:r>
            <a:r>
              <a:rPr lang="fr-FR" sz="2400" dirty="0" smtClean="0"/>
              <a:t>approbation, </a:t>
            </a:r>
            <a:r>
              <a:rPr lang="fr-FR" sz="2400" dirty="0"/>
              <a:t>ni </a:t>
            </a:r>
            <a:r>
              <a:rPr lang="fr-FR" sz="2400" dirty="0" smtClean="0"/>
              <a:t>autorisation.</a:t>
            </a:r>
          </a:p>
        </p:txBody>
      </p:sp>
    </p:spTree>
    <p:extLst>
      <p:ext uri="{BB962C8B-B14F-4D97-AF65-F5344CB8AC3E}">
        <p14:creationId xmlns:p14="http://schemas.microsoft.com/office/powerpoint/2010/main" val="13511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1179286"/>
          </a:xfrm>
        </p:spPr>
        <p:txBody>
          <a:bodyPr>
            <a:normAutofit fontScale="90000"/>
          </a:bodyPr>
          <a:lstStyle/>
          <a:p>
            <a:pPr marL="179388"/>
            <a:r>
              <a:rPr lang="fr-FR" dirty="0" smtClean="0"/>
              <a:t>Modifications </a:t>
            </a:r>
            <a:r>
              <a:rPr lang="fr-FR" dirty="0"/>
              <a:t>non </a:t>
            </a:r>
            <a:r>
              <a:rPr lang="fr-FR" dirty="0" smtClean="0"/>
              <a:t>soumises </a:t>
            </a:r>
            <a:r>
              <a:rPr lang="fr-FR" dirty="0"/>
              <a:t>à approbation et à autorisation essentielles </a:t>
            </a:r>
            <a:r>
              <a:rPr lang="fr-FR" dirty="0" smtClean="0"/>
              <a:t>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827584" y="1916832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Procédure</a:t>
            </a:r>
            <a:endParaRPr lang="fr-FR" sz="2400" b="1" dirty="0"/>
          </a:p>
          <a:p>
            <a:endParaRPr lang="fr-FR" sz="2400" dirty="0"/>
          </a:p>
          <a:p>
            <a:r>
              <a:rPr lang="fr-FR" sz="2400" dirty="0" smtClean="0"/>
              <a:t>Si la modification ou la transformation apportée sur l’</a:t>
            </a:r>
            <a:r>
              <a:rPr lang="fr-FR" sz="2400" dirty="0" err="1" smtClean="0"/>
              <a:t>ins-tallation</a:t>
            </a:r>
            <a:r>
              <a:rPr lang="fr-FR" sz="2400" dirty="0" smtClean="0"/>
              <a:t> est qualifiée de non essentielle, la société peut procéder librement à la modification/transformation. Elle n’a plus à soumettre à l’OFT un dossier pour les travaux. Ce </a:t>
            </a:r>
            <a:r>
              <a:rPr lang="fr-FR" sz="2400" dirty="0"/>
              <a:t>type de transformation doit </a:t>
            </a:r>
            <a:r>
              <a:rPr lang="fr-FR" sz="2400" dirty="0" smtClean="0"/>
              <a:t>toutefois faire </a:t>
            </a:r>
            <a:r>
              <a:rPr lang="fr-FR" sz="2400" dirty="0"/>
              <a:t>l'objet d'une déclaration dans </a:t>
            </a:r>
            <a:r>
              <a:rPr lang="fr-FR" sz="2400" dirty="0" smtClean="0"/>
              <a:t>le </a:t>
            </a:r>
            <a:r>
              <a:rPr lang="fr-FR" sz="2400" dirty="0"/>
              <a:t>rapport </a:t>
            </a:r>
            <a:r>
              <a:rPr lang="fr-FR" sz="2400" dirty="0" smtClean="0"/>
              <a:t>annuel. La société doit </a:t>
            </a:r>
            <a:r>
              <a:rPr lang="fr-FR" sz="2400" dirty="0" err="1" smtClean="0"/>
              <a:t>pou-voir</a:t>
            </a:r>
            <a:r>
              <a:rPr lang="fr-FR" sz="2400" dirty="0" smtClean="0"/>
              <a:t> documenter en tout temps les travaux qui ont été </a:t>
            </a:r>
            <a:r>
              <a:rPr lang="fr-FR" sz="2400" dirty="0" err="1" smtClean="0"/>
              <a:t>ef-fectués</a:t>
            </a:r>
            <a:r>
              <a:rPr lang="fr-FR" sz="2400" dirty="0" smtClean="0"/>
              <a:t> sur l’installation.</a:t>
            </a:r>
          </a:p>
        </p:txBody>
      </p:sp>
    </p:spTree>
    <p:extLst>
      <p:ext uri="{BB962C8B-B14F-4D97-AF65-F5344CB8AC3E}">
        <p14:creationId xmlns:p14="http://schemas.microsoft.com/office/powerpoint/2010/main" val="30355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1179286"/>
          </a:xfrm>
        </p:spPr>
        <p:txBody>
          <a:bodyPr>
            <a:normAutofit fontScale="90000"/>
          </a:bodyPr>
          <a:lstStyle/>
          <a:p>
            <a:pPr marL="179388"/>
            <a:r>
              <a:rPr lang="fr-FR" dirty="0" smtClean="0"/>
              <a:t>Modifications </a:t>
            </a:r>
            <a:r>
              <a:rPr lang="fr-FR" dirty="0"/>
              <a:t>non </a:t>
            </a:r>
            <a:r>
              <a:rPr lang="fr-FR" dirty="0" smtClean="0"/>
              <a:t>soumises </a:t>
            </a:r>
            <a:r>
              <a:rPr lang="fr-FR" dirty="0"/>
              <a:t>à approbation et à autorisation essentielles </a:t>
            </a:r>
            <a:r>
              <a:rPr lang="fr-FR" dirty="0" smtClean="0"/>
              <a:t>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220486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Si la société a des doutes sur la nature des travaux (</a:t>
            </a:r>
            <a:r>
              <a:rPr lang="fr-FR" sz="2400" dirty="0" err="1" smtClean="0"/>
              <a:t>modi-fications</a:t>
            </a:r>
            <a:r>
              <a:rPr lang="fr-FR" sz="2400" dirty="0" smtClean="0"/>
              <a:t>/transformations essentielles ou non), elle peut en tout temps prendre contact avec l’OFT qui déterminera la nature de la modification/transformation.</a:t>
            </a:r>
          </a:p>
        </p:txBody>
      </p:sp>
    </p:spTree>
    <p:extLst>
      <p:ext uri="{BB962C8B-B14F-4D97-AF65-F5344CB8AC3E}">
        <p14:creationId xmlns:p14="http://schemas.microsoft.com/office/powerpoint/2010/main" val="9334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8" y="233490"/>
            <a:ext cx="7427911" cy="1143001"/>
          </a:xfrm>
        </p:spPr>
        <p:txBody>
          <a:bodyPr>
            <a:normAutofit/>
          </a:bodyPr>
          <a:lstStyle/>
          <a:p>
            <a:pPr marL="179388"/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Lois et ordonnances modifiées depuis le 1</a:t>
            </a:r>
            <a:r>
              <a:rPr lang="fr-CH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janvier 2018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467544" y="1376492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Loi fédérale du 20 mars 2009 sur le transport de </a:t>
            </a:r>
            <a:r>
              <a:rPr lang="fr-FR" sz="2400" dirty="0" err="1" smtClean="0"/>
              <a:t>voya-geurs</a:t>
            </a:r>
            <a:r>
              <a:rPr lang="fr-FR" sz="2400" dirty="0" smtClean="0"/>
              <a:t> (LTV, RS 745.1): modifications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Loi </a:t>
            </a:r>
            <a:r>
              <a:rPr lang="fr-FR" sz="2400" dirty="0"/>
              <a:t>fédérale du 23 juin 2006 sur les installations à </a:t>
            </a:r>
            <a:r>
              <a:rPr lang="fr-FR" sz="2400" dirty="0" smtClean="0"/>
              <a:t>câbles </a:t>
            </a:r>
            <a:r>
              <a:rPr lang="fr-FR" sz="2400" dirty="0"/>
              <a:t>transportant des personnes (Loi sur les </a:t>
            </a:r>
            <a:r>
              <a:rPr lang="fr-FR" sz="2400" dirty="0" smtClean="0"/>
              <a:t>installations </a:t>
            </a:r>
            <a:r>
              <a:rPr lang="fr-FR" sz="2400" dirty="0"/>
              <a:t>à </a:t>
            </a:r>
            <a:r>
              <a:rPr lang="fr-FR" sz="2400" dirty="0" smtClean="0"/>
              <a:t>câbles</a:t>
            </a:r>
            <a:r>
              <a:rPr lang="fr-FR" sz="2400" dirty="0"/>
              <a:t>, </a:t>
            </a:r>
            <a:r>
              <a:rPr lang="fr-FR" sz="2400" dirty="0" err="1" smtClean="0"/>
              <a:t>LICa</a:t>
            </a:r>
            <a:r>
              <a:rPr lang="fr-FR" sz="2400" dirty="0" smtClean="0"/>
              <a:t>, RS 743.01): modifications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et au 14 août 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Ordonnance fédérale du 21 décembre 2016 sur les installations à câbles transportant des personnes (Ordonnance sur les installations à câbles, </a:t>
            </a:r>
            <a:r>
              <a:rPr lang="fr-FR" sz="2400" dirty="0" err="1" smtClean="0"/>
              <a:t>OICa</a:t>
            </a:r>
            <a:r>
              <a:rPr lang="fr-FR" sz="2400" dirty="0" smtClean="0"/>
              <a:t>, RS 743.011): modifications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</a:t>
            </a:r>
          </a:p>
        </p:txBody>
      </p:sp>
    </p:spTree>
    <p:extLst>
      <p:ext uri="{BB962C8B-B14F-4D97-AF65-F5344CB8AC3E}">
        <p14:creationId xmlns:p14="http://schemas.microsoft.com/office/powerpoint/2010/main" val="14031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531214"/>
          </a:xfrm>
        </p:spPr>
        <p:txBody>
          <a:bodyPr>
            <a:normAutofit fontScale="90000"/>
          </a:bodyPr>
          <a:lstStyle/>
          <a:p>
            <a:pPr marL="179388"/>
            <a:r>
              <a:rPr lang="fr-FR" dirty="0" smtClean="0"/>
              <a:t>Courses de nuit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755576" y="908720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Principe</a:t>
            </a:r>
          </a:p>
          <a:p>
            <a:r>
              <a:rPr lang="fr-FR" sz="2400" dirty="0" smtClean="0"/>
              <a:t>Abolition de la pratique Gassmann selon laquelle, en </a:t>
            </a:r>
            <a:r>
              <a:rPr lang="fr-FR" sz="2400" dirty="0" err="1" smtClean="0"/>
              <a:t>l’ab</a:t>
            </a:r>
            <a:r>
              <a:rPr lang="fr-FR" sz="2400" dirty="0" smtClean="0"/>
              <a:t>- </a:t>
            </a:r>
            <a:r>
              <a:rPr lang="fr-FR" sz="2400" dirty="0" err="1" smtClean="0"/>
              <a:t>sence</a:t>
            </a:r>
            <a:r>
              <a:rPr lang="fr-FR" sz="2400" dirty="0" smtClean="0"/>
              <a:t> d’une autorisation d’exploiter de nuit délivrée dans le cadre de la décision d’autorisation d’exploiter, une </a:t>
            </a:r>
            <a:r>
              <a:rPr lang="fr-FR" sz="2400" dirty="0" err="1" smtClean="0"/>
              <a:t>ins-tallation</a:t>
            </a:r>
            <a:r>
              <a:rPr lang="fr-FR" sz="2400" dirty="0" smtClean="0"/>
              <a:t> pouvait être exploitée de nuit à raison de cinq </a:t>
            </a:r>
            <a:r>
              <a:rPr lang="fr-FR" sz="2400" dirty="0" err="1" smtClean="0"/>
              <a:t>ex-ploitations</a:t>
            </a:r>
            <a:r>
              <a:rPr lang="fr-FR" sz="2400" dirty="0" smtClean="0"/>
              <a:t> nocturnes au maximum par saison (été et </a:t>
            </a:r>
            <a:r>
              <a:rPr lang="fr-FR" sz="2400" dirty="0" err="1" smtClean="0"/>
              <a:t>hi-ver</a:t>
            </a:r>
            <a:r>
              <a:rPr lang="fr-FR" sz="2400" dirty="0" smtClean="0"/>
              <a:t>) pour autant qu’une demande formelle ait été </a:t>
            </a:r>
            <a:r>
              <a:rPr lang="fr-FR" sz="2400" dirty="0" err="1" smtClean="0"/>
              <a:t>dépo</a:t>
            </a:r>
            <a:r>
              <a:rPr lang="fr-FR" sz="2400" dirty="0" smtClean="0"/>
              <a:t>- </a:t>
            </a:r>
            <a:r>
              <a:rPr lang="fr-FR" sz="2400" dirty="0" err="1" smtClean="0"/>
              <a:t>sée</a:t>
            </a:r>
            <a:r>
              <a:rPr lang="fr-FR" sz="2400" dirty="0" smtClean="0"/>
              <a:t> par la société et qu’elle ait pris certaines dispositions pour exploiter l’installation de nuit en toute sécurité (</a:t>
            </a:r>
            <a:r>
              <a:rPr lang="fr-FR" sz="2400" dirty="0" err="1" smtClean="0"/>
              <a:t>éclai</a:t>
            </a:r>
            <a:r>
              <a:rPr lang="fr-FR" sz="2400" dirty="0" smtClean="0"/>
              <a:t>- rage de la ligne, instruction des collaborateurs, exercice de sauvetage de nuit effectué préalablement, services et colonne de secours informés de l’exploitation nocturne, organisation spécifique à une exploitation de nuit, </a:t>
            </a:r>
            <a:r>
              <a:rPr lang="fr-FR" sz="2400" dirty="0" err="1" smtClean="0"/>
              <a:t>maté-riels</a:t>
            </a:r>
            <a:r>
              <a:rPr lang="fr-FR" sz="2400" dirty="0" smtClean="0"/>
              <a:t>, etc.).</a:t>
            </a:r>
          </a:p>
        </p:txBody>
      </p:sp>
    </p:spTree>
    <p:extLst>
      <p:ext uri="{BB962C8B-B14F-4D97-AF65-F5344CB8AC3E}">
        <p14:creationId xmlns:p14="http://schemas.microsoft.com/office/powerpoint/2010/main" val="18059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747238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Courses de nuit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11560" y="980728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Désormais une installation ne peut être exploitée de nuit que pour autant que son exploitation </a:t>
            </a:r>
            <a:r>
              <a:rPr lang="fr-FR" sz="2400" dirty="0" smtClean="0"/>
              <a:t>ait </a:t>
            </a:r>
            <a:r>
              <a:rPr lang="fr-FR" sz="2400" dirty="0"/>
              <a:t>été autorisée dans le cadre de la décision d’autorisation d’exploiter.</a:t>
            </a:r>
          </a:p>
          <a:p>
            <a:endParaRPr lang="fr-FR" sz="2400" dirty="0" smtClean="0"/>
          </a:p>
          <a:p>
            <a:r>
              <a:rPr lang="fr-FR" sz="2400" b="1" dirty="0" smtClean="0"/>
              <a:t>Exception</a:t>
            </a:r>
          </a:p>
          <a:p>
            <a:endParaRPr lang="fr-FR" sz="2400" dirty="0"/>
          </a:p>
          <a:p>
            <a:r>
              <a:rPr lang="fr-FR" sz="2400" dirty="0" smtClean="0"/>
              <a:t>Les installations qui ont été exploitées de nuit dans le ca- </a:t>
            </a:r>
            <a:r>
              <a:rPr lang="fr-FR" sz="2400" dirty="0" err="1" smtClean="0"/>
              <a:t>dre</a:t>
            </a:r>
            <a:r>
              <a:rPr lang="fr-FR" sz="2400" dirty="0" smtClean="0"/>
              <a:t> de la pratique Gassmann peuvent continuer à être ex- </a:t>
            </a:r>
            <a:r>
              <a:rPr lang="fr-FR" sz="2400" dirty="0" err="1" smtClean="0"/>
              <a:t>ploiter</a:t>
            </a:r>
            <a:r>
              <a:rPr lang="fr-FR" sz="2400" dirty="0" smtClean="0"/>
              <a:t> de nuit. La société n’a toutefois plus de demande expresse à formuler à l’OFT et le nombre de courses de nuit n’est plus limité.</a:t>
            </a:r>
          </a:p>
          <a:p>
            <a:endParaRPr lang="fr-FR" sz="2400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78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747238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Courses de nuit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11560" y="980728"/>
            <a:ext cx="81646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Documentation:</a:t>
            </a:r>
          </a:p>
          <a:p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en-US" sz="2400" dirty="0"/>
              <a:t>Guide </a:t>
            </a:r>
            <a:r>
              <a:rPr lang="en-US" sz="2400" dirty="0" err="1"/>
              <a:t>pratique</a:t>
            </a:r>
            <a:r>
              <a:rPr lang="en-US" sz="2400" dirty="0"/>
              <a:t> de </a:t>
            </a:r>
            <a:r>
              <a:rPr lang="en-US" sz="2400" dirty="0" err="1"/>
              <a:t>l'OFT</a:t>
            </a:r>
            <a:r>
              <a:rPr lang="en-US" sz="2400" dirty="0"/>
              <a:t>: </a:t>
            </a:r>
            <a:r>
              <a:rPr lang="en-US" sz="2400" dirty="0" err="1"/>
              <a:t>Exigences</a:t>
            </a:r>
            <a:r>
              <a:rPr lang="en-US" sz="2400" dirty="0"/>
              <a:t> relatives aux </a:t>
            </a:r>
            <a:r>
              <a:rPr lang="en-US" sz="2400" dirty="0" err="1" smtClean="0"/>
              <a:t>cour</a:t>
            </a:r>
            <a:r>
              <a:rPr lang="en-US" sz="2400" dirty="0" smtClean="0"/>
              <a:t>- </a:t>
            </a:r>
            <a:r>
              <a:rPr lang="en-US" sz="2400" dirty="0" err="1" smtClean="0"/>
              <a:t>ses</a:t>
            </a:r>
            <a:r>
              <a:rPr lang="en-US" sz="2400" dirty="0" smtClean="0"/>
              <a:t> </a:t>
            </a:r>
            <a:r>
              <a:rPr lang="fr-FR" sz="2400" dirty="0"/>
              <a:t>de nuit des installations de </a:t>
            </a:r>
            <a:r>
              <a:rPr lang="en-US" sz="2400" dirty="0"/>
              <a:t>transport à cables </a:t>
            </a:r>
            <a:r>
              <a:rPr lang="fr-FR" sz="2400" dirty="0"/>
              <a:t>(</a:t>
            </a:r>
            <a:r>
              <a:rPr lang="fr-FR" sz="2400" dirty="0" smtClean="0"/>
              <a:t>Gui- de </a:t>
            </a:r>
            <a:r>
              <a:rPr lang="fr-FR" sz="2400" dirty="0"/>
              <a:t>pratique Courses de nuit</a:t>
            </a:r>
            <a:r>
              <a:rPr lang="fr-FR" sz="2400" dirty="0" smtClean="0"/>
              <a:t>), </a:t>
            </a:r>
            <a:r>
              <a:rPr lang="fr-FR" sz="2400" dirty="0"/>
              <a:t>Janvier </a:t>
            </a:r>
            <a:r>
              <a:rPr lang="fr-FR" sz="2400" dirty="0" smtClean="0"/>
              <a:t>2018.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Ce guide se </a:t>
            </a:r>
            <a:r>
              <a:rPr lang="fr-FR" sz="2400" dirty="0"/>
              <a:t>base sur l'expérience acquise avec le </a:t>
            </a:r>
            <a:r>
              <a:rPr lang="fr-FR" sz="2400" dirty="0" err="1" smtClean="0"/>
              <a:t>pa</a:t>
            </a:r>
            <a:r>
              <a:rPr lang="fr-FR" sz="2400" dirty="0" smtClean="0"/>
              <a:t>- </a:t>
            </a:r>
            <a:r>
              <a:rPr lang="fr-FR" sz="2400" dirty="0" err="1" smtClean="0"/>
              <a:t>pier</a:t>
            </a:r>
            <a:r>
              <a:rPr lang="fr-FR" sz="2400" dirty="0" smtClean="0"/>
              <a:t> Gassmann.</a:t>
            </a:r>
            <a:endParaRPr lang="fr-FR" sz="2400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831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747238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Câbles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11560" y="980728"/>
            <a:ext cx="81369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Articles modifiés:</a:t>
            </a:r>
          </a:p>
          <a:p>
            <a:r>
              <a:rPr lang="fr-FR" sz="2400" dirty="0" smtClean="0"/>
              <a:t>art. 11, 11a, 16 al. 1, 19 al. 3 let. </a:t>
            </a:r>
            <a:r>
              <a:rPr lang="fr-FR" sz="2400" dirty="0"/>
              <a:t>a</a:t>
            </a:r>
            <a:r>
              <a:rPr lang="fr-FR" sz="2400" dirty="0" smtClean="0"/>
              <a:t>, 23, 24, 36 al. 1 et 1bis, 41 (abrogé), section 5a, art. 47, 51, 53 al. 2 et  53a </a:t>
            </a:r>
            <a:r>
              <a:rPr lang="fr-FR" sz="2400" dirty="0" err="1" smtClean="0"/>
              <a:t>Ocâbles</a:t>
            </a:r>
            <a:endParaRPr lang="fr-FR" sz="2400" dirty="0"/>
          </a:p>
          <a:p>
            <a:r>
              <a:rPr lang="fr-FR" sz="2400" dirty="0" smtClean="0"/>
              <a:t>(modifications </a:t>
            </a:r>
            <a:r>
              <a:rPr lang="fr-FR" sz="2400" dirty="0"/>
              <a:t>en lien </a:t>
            </a:r>
            <a:r>
              <a:rPr lang="fr-FR" sz="2400" dirty="0" smtClean="0"/>
              <a:t>avec </a:t>
            </a:r>
            <a:r>
              <a:rPr lang="fr-FR" sz="2400" dirty="0"/>
              <a:t>la reconnaissance des </a:t>
            </a:r>
            <a:r>
              <a:rPr lang="fr-FR" sz="2400" dirty="0" smtClean="0"/>
              <a:t>épis- </a:t>
            </a:r>
            <a:r>
              <a:rPr lang="fr-FR" sz="2400" dirty="0" err="1" smtClean="0"/>
              <a:t>seurs</a:t>
            </a:r>
            <a:r>
              <a:rPr lang="fr-FR" sz="2400" dirty="0" smtClean="0"/>
              <a:t>)</a:t>
            </a:r>
          </a:p>
          <a:p>
            <a:endParaRPr lang="fr-FR" sz="2400" dirty="0"/>
          </a:p>
          <a:p>
            <a:r>
              <a:rPr lang="fr-FR" sz="2400" b="1" dirty="0" smtClean="0"/>
              <a:t>Documentation: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Directive </a:t>
            </a:r>
            <a:r>
              <a:rPr lang="fr-FR" sz="2400" dirty="0"/>
              <a:t>sur les experts en installations à câbles (</a:t>
            </a:r>
            <a:r>
              <a:rPr lang="fr-FR" sz="2400" dirty="0" err="1"/>
              <a:t>Dir</a:t>
            </a:r>
            <a:r>
              <a:rPr lang="fr-FR" sz="2400" dirty="0"/>
              <a:t>.-</a:t>
            </a:r>
            <a:r>
              <a:rPr lang="fr-FR" sz="2400" dirty="0" err="1"/>
              <a:t>Exp</a:t>
            </a:r>
            <a:r>
              <a:rPr lang="fr-FR" sz="2400" dirty="0"/>
              <a:t> </a:t>
            </a:r>
            <a:r>
              <a:rPr lang="fr-FR" sz="2400" dirty="0" err="1"/>
              <a:t>ICa</a:t>
            </a:r>
            <a:r>
              <a:rPr lang="fr-FR" sz="2400" dirty="0"/>
              <a:t>): Recours aux experts lors des procédures </a:t>
            </a:r>
            <a:r>
              <a:rPr lang="en-US" sz="2400" dirty="0" smtClean="0"/>
              <a:t>d’ approbation des </a:t>
            </a:r>
            <a:r>
              <a:rPr lang="en-US" sz="2400" dirty="0"/>
              <a:t>installations à </a:t>
            </a:r>
            <a:r>
              <a:rPr lang="en-US" sz="2400" dirty="0" err="1" smtClean="0"/>
              <a:t>câbles</a:t>
            </a:r>
            <a:r>
              <a:rPr lang="en-US" sz="2400" dirty="0" smtClean="0"/>
              <a:t> </a:t>
            </a:r>
            <a:r>
              <a:rPr lang="en-US" sz="2400" dirty="0"/>
              <a:t>(art. 6 </a:t>
            </a:r>
            <a:r>
              <a:rPr lang="en-US" sz="2400" dirty="0" err="1"/>
              <a:t>LICa</a:t>
            </a:r>
            <a:r>
              <a:rPr lang="en-US" sz="2400" dirty="0"/>
              <a:t> et art. 27 </a:t>
            </a:r>
            <a:r>
              <a:rPr lang="en-US" sz="2400" dirty="0" err="1"/>
              <a:t>OICa</a:t>
            </a:r>
            <a:r>
              <a:rPr lang="en-US" sz="2400" dirty="0"/>
              <a:t>), 15 mars </a:t>
            </a:r>
            <a:r>
              <a:rPr lang="en-US" sz="2400" dirty="0" smtClean="0"/>
              <a:t>2018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Commentaire de certaines dispositions de </a:t>
            </a:r>
            <a:r>
              <a:rPr lang="fr-FR" sz="2400" dirty="0" smtClean="0"/>
              <a:t>l’</a:t>
            </a:r>
            <a:r>
              <a:rPr lang="fr-FR" sz="2400" dirty="0" err="1" smtClean="0"/>
              <a:t>ordonnan</a:t>
            </a:r>
            <a:r>
              <a:rPr lang="fr-FR" sz="2400" dirty="0" smtClean="0"/>
              <a:t>- ce </a:t>
            </a:r>
            <a:r>
              <a:rPr lang="fr-FR" sz="2400" dirty="0"/>
              <a:t>sur les câbles </a:t>
            </a:r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05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1683342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Rappel des directives 1 à 4 de l’OFT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1052736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000" dirty="0"/>
              <a:t>Directive 1: Exigences applicables au dossier de demande « </a:t>
            </a:r>
            <a:r>
              <a:rPr lang="fr-FR" sz="2000" dirty="0" err="1" smtClean="0"/>
              <a:t>Ap</a:t>
            </a:r>
            <a:r>
              <a:rPr lang="fr-FR" sz="2000" dirty="0" smtClean="0"/>
              <a:t>- probation </a:t>
            </a:r>
            <a:r>
              <a:rPr lang="fr-FR" sz="2000" dirty="0"/>
              <a:t>des plans et concession » des installations de </a:t>
            </a:r>
            <a:r>
              <a:rPr lang="fr-FR" sz="2000" dirty="0" err="1" smtClean="0"/>
              <a:t>trans</a:t>
            </a:r>
            <a:r>
              <a:rPr lang="fr-FR" sz="2000" dirty="0" smtClean="0"/>
              <a:t>- ports </a:t>
            </a:r>
            <a:r>
              <a:rPr lang="fr-FR" sz="2000" dirty="0"/>
              <a:t>à câbles (ITC) (</a:t>
            </a:r>
            <a:r>
              <a:rPr lang="fr-FR" sz="2000" dirty="0" err="1"/>
              <a:t>Dir</a:t>
            </a:r>
            <a:r>
              <a:rPr lang="fr-FR" sz="2000" dirty="0"/>
              <a:t>. Approbation des plans et concessions</a:t>
            </a:r>
            <a:r>
              <a:rPr lang="fr-FR" sz="2000" dirty="0" smtClean="0"/>
              <a:t>), </a:t>
            </a:r>
            <a:r>
              <a:rPr lang="fr-FR" sz="2000" dirty="0"/>
              <a:t>Janvier 2018</a:t>
            </a:r>
          </a:p>
          <a:p>
            <a:endParaRPr lang="fr-FR" sz="20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000" dirty="0"/>
              <a:t>Directive 2:  Exigences applicables au dossier de demande d’une </a:t>
            </a:r>
            <a:r>
              <a:rPr lang="fr-FR" sz="2000" dirty="0" smtClean="0"/>
              <a:t>autorisation d’exploiter </a:t>
            </a:r>
            <a:r>
              <a:rPr lang="fr-FR" sz="2000" dirty="0"/>
              <a:t>une installation à câbles (</a:t>
            </a:r>
            <a:r>
              <a:rPr lang="fr-FR" sz="2000" dirty="0" err="1"/>
              <a:t>Dir</a:t>
            </a:r>
            <a:r>
              <a:rPr lang="fr-FR" sz="2000" dirty="0"/>
              <a:t>. Octroi de </a:t>
            </a:r>
            <a:r>
              <a:rPr lang="fr-FR" sz="2000" dirty="0" smtClean="0"/>
              <a:t>l’ autorisation </a:t>
            </a:r>
            <a:r>
              <a:rPr lang="fr-FR" sz="2000" dirty="0"/>
              <a:t>d’exploiter</a:t>
            </a:r>
            <a:r>
              <a:rPr lang="fr-FR" sz="2000" dirty="0" smtClean="0"/>
              <a:t>), </a:t>
            </a:r>
            <a:r>
              <a:rPr lang="fr-FR" sz="2000" dirty="0"/>
              <a:t>Janvier 2018</a:t>
            </a:r>
          </a:p>
          <a:p>
            <a:endParaRPr lang="fr-FR" sz="20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000" dirty="0"/>
              <a:t>Directive 3: Demandes de renouvellement de concessions pour des installations à câbles : exigences applicables à la </a:t>
            </a:r>
            <a:r>
              <a:rPr lang="fr-FR" sz="2000" dirty="0" smtClean="0"/>
              <a:t>documenta- </a:t>
            </a:r>
            <a:r>
              <a:rPr lang="fr-FR" sz="2000" dirty="0" err="1" smtClean="0"/>
              <a:t>tion</a:t>
            </a:r>
            <a:r>
              <a:rPr lang="fr-FR" sz="2000" dirty="0" smtClean="0"/>
              <a:t> </a:t>
            </a:r>
            <a:r>
              <a:rPr lang="fr-FR" sz="2000" dirty="0"/>
              <a:t>(</a:t>
            </a:r>
            <a:r>
              <a:rPr lang="fr-FR" sz="2000" dirty="0" err="1"/>
              <a:t>Dir</a:t>
            </a:r>
            <a:r>
              <a:rPr lang="fr-FR" sz="2000" dirty="0"/>
              <a:t>. Renouvellement de concessions</a:t>
            </a:r>
            <a:r>
              <a:rPr lang="fr-FR" sz="2000" dirty="0" smtClean="0"/>
              <a:t>), </a:t>
            </a:r>
            <a:r>
              <a:rPr lang="fr-FR" sz="2000" dirty="0"/>
              <a:t>Janvier </a:t>
            </a:r>
            <a:r>
              <a:rPr lang="fr-FR" sz="2000" dirty="0" smtClean="0"/>
              <a:t>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0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000" dirty="0" smtClean="0"/>
              <a:t>Directive 4: Maintenance et transformation, Août 2012, révisée le 1</a:t>
            </a:r>
            <a:r>
              <a:rPr lang="fr-FR" sz="2000" baseline="30000" dirty="0" smtClean="0"/>
              <a:t>er</a:t>
            </a:r>
            <a:r>
              <a:rPr lang="fr-FR" sz="2000" dirty="0" smtClean="0"/>
              <a:t> janvier 2016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391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9" y="233490"/>
            <a:ext cx="7363160" cy="819246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Autres guides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755576" y="1124744"/>
            <a:ext cx="80648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000" dirty="0"/>
              <a:t>Guide pratique: La protection contre le bruit des installations à </a:t>
            </a:r>
            <a:r>
              <a:rPr lang="fr-FR" sz="2000" dirty="0" smtClean="0"/>
              <a:t>câbles, </a:t>
            </a:r>
            <a:r>
              <a:rPr lang="fr-FR" sz="2000" dirty="0"/>
              <a:t>Février 2018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1288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1456" y="233492"/>
            <a:ext cx="7427911" cy="1143000"/>
          </a:xfrm>
        </p:spPr>
        <p:txBody>
          <a:bodyPr/>
          <a:lstStyle/>
          <a:p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de-CH" sz="4000" b="1" dirty="0"/>
          </a:p>
          <a:p>
            <a:pPr algn="ctr">
              <a:buNone/>
            </a:pPr>
            <a:endParaRPr lang="de-CH" sz="4000" b="1" dirty="0" smtClean="0"/>
          </a:p>
          <a:p>
            <a:pPr algn="ctr">
              <a:buNone/>
            </a:pPr>
            <a:endParaRPr lang="de-CH" sz="4000" b="1" dirty="0"/>
          </a:p>
          <a:p>
            <a:pPr algn="ctr">
              <a:buNone/>
            </a:pPr>
            <a:endParaRPr lang="de-CH" sz="4000" b="1" dirty="0" smtClean="0"/>
          </a:p>
          <a:p>
            <a:pPr algn="ctr">
              <a:buNone/>
            </a:pPr>
            <a:endParaRPr lang="de-CH" sz="4000" b="1" dirty="0"/>
          </a:p>
          <a:p>
            <a:pPr algn="ctr">
              <a:buNone/>
            </a:pPr>
            <a:endParaRPr lang="de-CH" sz="4000" b="1" dirty="0" smtClean="0"/>
          </a:p>
          <a:p>
            <a:pPr algn="ctr">
              <a:buNone/>
            </a:pPr>
            <a:endParaRPr lang="de-CH" sz="4000" b="1" dirty="0" smtClean="0"/>
          </a:p>
          <a:p>
            <a:pPr algn="ctr">
              <a:buNone/>
            </a:pPr>
            <a:endParaRPr lang="de-CH" sz="4000" b="1" dirty="0" smtClean="0"/>
          </a:p>
          <a:p>
            <a:pPr algn="ctr">
              <a:buNone/>
            </a:pPr>
            <a:endParaRPr lang="de-CH" sz="4000" b="1" dirty="0" smtClean="0"/>
          </a:p>
          <a:p>
            <a:pPr algn="ctr">
              <a:buNone/>
            </a:pPr>
            <a:r>
              <a:rPr lang="de-CH" b="1" dirty="0" smtClean="0"/>
              <a:t>…des </a:t>
            </a:r>
            <a:r>
              <a:rPr lang="de-CH" b="1" dirty="0" err="1" smtClean="0"/>
              <a:t>questions</a:t>
            </a:r>
            <a:r>
              <a:rPr lang="de-CH" b="1" dirty="0" smtClean="0"/>
              <a:t> ?</a:t>
            </a:r>
          </a:p>
          <a:p>
            <a:pPr algn="ctr">
              <a:buNone/>
            </a:pPr>
            <a:endParaRPr lang="de-CH" b="1" dirty="0"/>
          </a:p>
          <a:p>
            <a:pPr algn="ctr">
              <a:buNone/>
            </a:pPr>
            <a:r>
              <a:rPr lang="de-CH" b="1" dirty="0" smtClean="0"/>
              <a:t>Merci de </a:t>
            </a:r>
            <a:r>
              <a:rPr lang="de-CH" b="1" dirty="0" err="1" smtClean="0"/>
              <a:t>votre</a:t>
            </a:r>
            <a:r>
              <a:rPr lang="de-CH" b="1" dirty="0" smtClean="0"/>
              <a:t> </a:t>
            </a:r>
            <a:r>
              <a:rPr lang="de-CH" b="1" dirty="0" err="1" smtClean="0"/>
              <a:t>attention</a:t>
            </a:r>
            <a:endParaRPr lang="de-CH" b="1" dirty="0"/>
          </a:p>
        </p:txBody>
      </p:sp>
      <p:pic>
        <p:nvPicPr>
          <p:cNvPr id="7" name="Image 6" descr="Questio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9" y="980728"/>
            <a:ext cx="4749204" cy="3589514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1403648" y="200996"/>
            <a:ext cx="7427911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i="1" dirty="0">
              <a:uFill>
                <a:solidFill>
                  <a:srgbClr val="FF0000"/>
                </a:solidFill>
              </a:u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Lois et ordonnances modifiées au 1</a:t>
            </a:r>
            <a:r>
              <a:rPr lang="fr-CH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janvier 2018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539552" y="1844824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Ordonnance </a:t>
            </a:r>
            <a:r>
              <a:rPr lang="fr-FR" sz="2400" dirty="0" smtClean="0"/>
              <a:t>fédérale du 13 mai 1996 sur </a:t>
            </a:r>
            <a:r>
              <a:rPr lang="fr-FR" sz="2400" dirty="0"/>
              <a:t>la formation et la </a:t>
            </a:r>
            <a:r>
              <a:rPr lang="fr-FR" sz="2400" dirty="0" smtClean="0"/>
              <a:t>reconnaissance </a:t>
            </a:r>
            <a:r>
              <a:rPr lang="fr-FR" sz="2400" dirty="0"/>
              <a:t>des chefs techniques des installations de transport à </a:t>
            </a:r>
            <a:r>
              <a:rPr lang="fr-FR" sz="2400" dirty="0" smtClean="0"/>
              <a:t>câbles (RS 743.123): </a:t>
            </a:r>
            <a:r>
              <a:rPr lang="fr-FR" sz="2400" dirty="0"/>
              <a:t>abrogée le 1</a:t>
            </a:r>
            <a:r>
              <a:rPr lang="fr-FR" sz="2400" baseline="30000" dirty="0"/>
              <a:t>er</a:t>
            </a:r>
            <a:r>
              <a:rPr lang="fr-FR" sz="2400" dirty="0"/>
              <a:t> janvier 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Ordonnance du DETEC du 11 mars 2011 sur les </a:t>
            </a:r>
            <a:r>
              <a:rPr lang="fr-FR" sz="2400" dirty="0" err="1" smtClean="0"/>
              <a:t>exi</a:t>
            </a:r>
            <a:r>
              <a:rPr lang="fr-FR" sz="2400" dirty="0" smtClean="0"/>
              <a:t>- </a:t>
            </a:r>
            <a:r>
              <a:rPr lang="fr-FR" sz="2400" dirty="0" err="1" smtClean="0"/>
              <a:t>gences</a:t>
            </a:r>
            <a:r>
              <a:rPr lang="fr-FR" sz="2400" dirty="0" smtClean="0"/>
              <a:t> </a:t>
            </a:r>
            <a:r>
              <a:rPr lang="fr-FR" sz="2400" dirty="0"/>
              <a:t>de sécurité des câbles des installations à </a:t>
            </a:r>
            <a:r>
              <a:rPr lang="fr-FR" sz="2400" dirty="0" err="1" smtClean="0"/>
              <a:t>câ</a:t>
            </a:r>
            <a:r>
              <a:rPr lang="fr-FR" sz="2400" dirty="0" smtClean="0"/>
              <a:t>- </a:t>
            </a:r>
            <a:r>
              <a:rPr lang="fr-FR" sz="2400" dirty="0" err="1" smtClean="0"/>
              <a:t>bles</a:t>
            </a:r>
            <a:r>
              <a:rPr lang="fr-FR" sz="2400" dirty="0" smtClean="0"/>
              <a:t> </a:t>
            </a:r>
            <a:r>
              <a:rPr lang="fr-FR" sz="2400" dirty="0"/>
              <a:t>transportant des personnes (Ordonnance sur les câbles, </a:t>
            </a:r>
            <a:r>
              <a:rPr lang="fr-FR" sz="2400" dirty="0" err="1" smtClean="0"/>
              <a:t>Ocâbles</a:t>
            </a:r>
            <a:r>
              <a:rPr lang="fr-FR" sz="2400" dirty="0" smtClean="0"/>
              <a:t>, RS 743.011.11): </a:t>
            </a:r>
            <a:r>
              <a:rPr lang="fr-FR" sz="2400" dirty="0"/>
              <a:t>modifications au 1</a:t>
            </a:r>
            <a:r>
              <a:rPr lang="fr-FR" sz="2400" baseline="30000" dirty="0"/>
              <a:t>er</a:t>
            </a:r>
            <a:r>
              <a:rPr lang="fr-FR" sz="2400" dirty="0"/>
              <a:t> janvier 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65242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Guides et aides modifiés au 1</a:t>
            </a:r>
            <a:r>
              <a:rPr lang="fr-CH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janvier 2018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899592" y="1988840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Directive 1 OFT: Approbation des plans et </a:t>
            </a:r>
            <a:r>
              <a:rPr lang="fr-FR" sz="2400" dirty="0" err="1" smtClean="0"/>
              <a:t>conces</a:t>
            </a:r>
            <a:r>
              <a:rPr lang="fr-FR" sz="2400" dirty="0" smtClean="0"/>
              <a:t>- </a:t>
            </a:r>
            <a:r>
              <a:rPr lang="fr-FR" sz="2400" dirty="0" err="1" smtClean="0"/>
              <a:t>sion</a:t>
            </a:r>
            <a:r>
              <a:rPr lang="fr-FR" sz="2400" dirty="0" smtClean="0"/>
              <a:t>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Directive 2 OFT: Octroi de l’autorisation d’exploiter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Directive 3 OFT: Renouvellement de concessions au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41815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Guides et aides modifiés au 1</a:t>
            </a:r>
            <a:r>
              <a:rPr lang="fr-CH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janvier 2018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539552" y="184482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CH" sz="2400" dirty="0" smtClean="0"/>
              <a:t>Guide pratique pour les courses de nuit</a:t>
            </a:r>
          </a:p>
          <a:p>
            <a:endParaRPr lang="fr-CH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Directive 4 OFT: Maintenance et transformation (</a:t>
            </a:r>
            <a:r>
              <a:rPr lang="fr-FR" sz="2400" b="1" i="1" u="sng" dirty="0"/>
              <a:t>en cours de révision</a:t>
            </a:r>
            <a:r>
              <a:rPr lang="fr-FR" sz="2400" dirty="0"/>
              <a:t>, suite aux modifications de la LICA et de l’</a:t>
            </a:r>
            <a:r>
              <a:rPr lang="fr-FR" sz="2400" dirty="0" err="1"/>
              <a:t>OICa</a:t>
            </a:r>
            <a:r>
              <a:rPr lang="fr-FR" sz="2400" dirty="0"/>
              <a:t> et au processus d’allègement administratif pour les entreprises de remontées mécaniques) </a:t>
            </a:r>
            <a:r>
              <a:rPr lang="fr-FR" sz="2400" dirty="0" err="1" smtClean="0"/>
              <a:t>concer-nant</a:t>
            </a:r>
            <a:r>
              <a:rPr lang="fr-FR" sz="2400" dirty="0" smtClean="0"/>
              <a:t> </a:t>
            </a:r>
            <a:r>
              <a:rPr lang="fr-FR" sz="2400" dirty="0"/>
              <a:t>l’examen technique des éléments mécaniques et des dispositifs </a:t>
            </a:r>
            <a:r>
              <a:rPr lang="en-US" sz="2400" dirty="0" err="1" smtClean="0"/>
              <a:t>électrotechniques</a:t>
            </a:r>
            <a:r>
              <a:rPr lang="en-US" sz="2400" dirty="0" smtClean="0"/>
              <a:t> (à </a:t>
            </a: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sujet</a:t>
            </a:r>
            <a:r>
              <a:rPr lang="en-US" sz="2400" dirty="0" smtClean="0"/>
              <a:t>: </a:t>
            </a:r>
            <a:r>
              <a:rPr lang="fr-FR" sz="2400" dirty="0" err="1" smtClean="0"/>
              <a:t>communi-cation</a:t>
            </a:r>
            <a:r>
              <a:rPr lang="fr-FR" sz="2400" dirty="0" smtClean="0"/>
              <a:t> </a:t>
            </a:r>
            <a:r>
              <a:rPr lang="fr-FR" sz="2400" dirty="0"/>
              <a:t>importante </a:t>
            </a:r>
            <a:r>
              <a:rPr lang="fr-FR" sz="2400" dirty="0" smtClean="0"/>
              <a:t>concernant </a:t>
            </a:r>
            <a:r>
              <a:rPr lang="fr-FR" sz="2400" dirty="0"/>
              <a:t>l'application du nouvel art. </a:t>
            </a:r>
            <a:r>
              <a:rPr lang="fr-FR" sz="2400" dirty="0" smtClean="0"/>
              <a:t>36a sur le site de l’OFT)</a:t>
            </a:r>
            <a:endParaRPr lang="en-US" sz="2400" dirty="0"/>
          </a:p>
          <a:p>
            <a:pPr marL="447675" indent="-447675">
              <a:buFont typeface="Wingdings" pitchFamily="2" charset="2"/>
              <a:buChar char="Ø"/>
            </a:pPr>
            <a:endParaRPr lang="fr-CH" sz="2400" dirty="0"/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1852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FR" dirty="0" smtClean="0"/>
              <a:t>Objets des modifications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539552" y="184482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Concessions octroyées désormais pour une durée </a:t>
            </a:r>
            <a:r>
              <a:rPr lang="fr-FR" sz="2400" dirty="0" smtClean="0"/>
              <a:t>maximale </a:t>
            </a:r>
            <a:r>
              <a:rPr lang="fr-FR" sz="2400" dirty="0"/>
              <a:t>de 40 ans </a:t>
            </a:r>
            <a:r>
              <a:rPr lang="fr-FR" sz="2400" dirty="0" smtClean="0"/>
              <a:t>(cf. art</a:t>
            </a:r>
            <a:r>
              <a:rPr lang="fr-FR" sz="2400" dirty="0"/>
              <a:t>. 6 al. 3 et 67 LTV</a:t>
            </a:r>
            <a:r>
              <a:rPr lang="fr-FR" sz="2400" dirty="0" smtClean="0"/>
              <a:t>)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Autorisations d’exploiter désormais de durée illimitée (cf. art. 17 al. 4 et 29a </a:t>
            </a:r>
            <a:r>
              <a:rPr lang="fr-FR" sz="2400" dirty="0" err="1" smtClean="0"/>
              <a:t>LICa</a:t>
            </a:r>
            <a:r>
              <a:rPr lang="fr-FR" sz="2400" dirty="0" smtClean="0"/>
              <a:t>)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Plus de procédure d’approbation des plans et d’</a:t>
            </a:r>
            <a:r>
              <a:rPr lang="fr-FR" sz="2400" dirty="0" err="1" smtClean="0"/>
              <a:t>autori-sation</a:t>
            </a:r>
            <a:r>
              <a:rPr lang="fr-FR" sz="2400" dirty="0" smtClean="0"/>
              <a:t> d’exploiter pour les modifications non </a:t>
            </a:r>
            <a:r>
              <a:rPr lang="fr-FR" sz="2400" dirty="0" err="1" smtClean="0"/>
              <a:t>essentiel-les</a:t>
            </a:r>
            <a:r>
              <a:rPr lang="fr-FR" sz="2400" dirty="0" smtClean="0"/>
              <a:t> (cf. art. 15 a </a:t>
            </a:r>
            <a:r>
              <a:rPr lang="fr-FR" sz="2400" dirty="0" err="1" smtClean="0"/>
              <a:t>LICa</a:t>
            </a:r>
            <a:r>
              <a:rPr lang="fr-FR" sz="2400" dirty="0" smtClean="0"/>
              <a:t>)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7447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9388"/>
            <a:r>
              <a:rPr lang="fr-FR" dirty="0" smtClean="0"/>
              <a:t>Objets des modifications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539552" y="1844824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Plus de reconnaissance des chefs techniques et de leurs suppléants par l’OFT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Pratique </a:t>
            </a:r>
            <a:r>
              <a:rPr lang="fr-FR" sz="2400" dirty="0"/>
              <a:t>Gassmann pour les courses de </a:t>
            </a:r>
            <a:r>
              <a:rPr lang="fr-FR" sz="2400" dirty="0" smtClean="0"/>
              <a:t>nuit: reste va- </a:t>
            </a:r>
            <a:r>
              <a:rPr lang="fr-FR" sz="2400" dirty="0" err="1" smtClean="0"/>
              <a:t>lable</a:t>
            </a:r>
            <a:r>
              <a:rPr lang="fr-FR" sz="2400" dirty="0" smtClean="0"/>
              <a:t> </a:t>
            </a:r>
            <a:r>
              <a:rPr lang="fr-FR" sz="2400" dirty="0"/>
              <a:t>pour les installations qui avaient reçu une </a:t>
            </a:r>
            <a:r>
              <a:rPr lang="fr-FR" sz="2400" dirty="0" err="1" smtClean="0"/>
              <a:t>autori</a:t>
            </a:r>
            <a:r>
              <a:rPr lang="fr-FR" sz="2400" dirty="0" smtClean="0"/>
              <a:t>- </a:t>
            </a:r>
            <a:r>
              <a:rPr lang="fr-FR" sz="2400" dirty="0" err="1" smtClean="0"/>
              <a:t>sation</a:t>
            </a:r>
            <a:r>
              <a:rPr lang="fr-FR" sz="2400" dirty="0" smtClean="0"/>
              <a:t> </a:t>
            </a:r>
            <a:r>
              <a:rPr lang="fr-FR" sz="2400" dirty="0"/>
              <a:t>pour des courses de nuit permanentes ou </a:t>
            </a:r>
            <a:r>
              <a:rPr lang="fr-FR" sz="2400" dirty="0" err="1" smtClean="0"/>
              <a:t>occa-sionnelles</a:t>
            </a: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L'ordonnance </a:t>
            </a:r>
            <a:r>
              <a:rPr lang="fr-FR" sz="2400" dirty="0"/>
              <a:t>sur les câbles sera adaptée </a:t>
            </a:r>
            <a:r>
              <a:rPr lang="fr-FR" sz="2400" dirty="0" smtClean="0"/>
              <a:t>et </a:t>
            </a:r>
            <a:r>
              <a:rPr lang="fr-FR" sz="2400" dirty="0"/>
              <a:t>simplifiée dès que la nouvelle norme SN EN 12927 </a:t>
            </a:r>
            <a:r>
              <a:rPr lang="fr-FR" sz="2400" dirty="0" smtClean="0"/>
              <a:t>rentrera </a:t>
            </a:r>
            <a:r>
              <a:rPr lang="fr-FR" sz="2400" dirty="0"/>
              <a:t>en vigueur (printemps 2019 </a:t>
            </a:r>
            <a:r>
              <a:rPr lang="fr-FR" sz="2400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41667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8" y="233491"/>
            <a:ext cx="7427911" cy="675229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Durée des concessions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1124744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Principe (art. 6 al. 3 LTV)</a:t>
            </a:r>
          </a:p>
          <a:p>
            <a:endParaRPr lang="fr-FR" sz="2400" dirty="0" smtClean="0"/>
          </a:p>
          <a:p>
            <a:r>
              <a:rPr lang="fr-FR" sz="2400" dirty="0" smtClean="0"/>
              <a:t>Concessions </a:t>
            </a:r>
            <a:r>
              <a:rPr lang="fr-FR" sz="2400" dirty="0"/>
              <a:t>octroyées désormais pour une durée </a:t>
            </a:r>
            <a:r>
              <a:rPr lang="fr-FR" sz="2400" dirty="0" err="1" smtClean="0"/>
              <a:t>maxi-male</a:t>
            </a:r>
            <a:r>
              <a:rPr lang="fr-FR" sz="2400" dirty="0" smtClean="0"/>
              <a:t> </a:t>
            </a:r>
            <a:r>
              <a:rPr lang="fr-FR" sz="2400" dirty="0"/>
              <a:t>de 40 </a:t>
            </a:r>
            <a:r>
              <a:rPr lang="fr-FR" sz="2400" dirty="0" smtClean="0"/>
              <a:t>ans</a:t>
            </a:r>
          </a:p>
          <a:p>
            <a:endParaRPr lang="fr-FR" sz="2400" dirty="0"/>
          </a:p>
          <a:p>
            <a:r>
              <a:rPr lang="fr-FR" sz="2400" b="1" dirty="0" smtClean="0"/>
              <a:t>Disposition transitoire (art. 67 LTV)</a:t>
            </a:r>
          </a:p>
          <a:p>
            <a:endParaRPr lang="fr-FR" sz="2400" dirty="0" smtClean="0"/>
          </a:p>
          <a:p>
            <a:r>
              <a:rPr lang="fr-FR" sz="2400" dirty="0"/>
              <a:t>Les concessions pour les installations à câbles qui ont été octroyées ou </a:t>
            </a:r>
            <a:r>
              <a:rPr lang="fr-FR" sz="2400" dirty="0" smtClean="0"/>
              <a:t>renouvelées avant le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janvier 2018 pour </a:t>
            </a:r>
            <a:r>
              <a:rPr lang="fr-FR" sz="2400" dirty="0"/>
              <a:t>la durée maximale prévue selon </a:t>
            </a:r>
            <a:r>
              <a:rPr lang="fr-FR" sz="2400" dirty="0" smtClean="0"/>
              <a:t>l’ancien droit </a:t>
            </a:r>
            <a:r>
              <a:rPr lang="fr-FR" sz="2400" dirty="0"/>
              <a:t>sont </a:t>
            </a:r>
            <a:r>
              <a:rPr lang="fr-FR" sz="2400" dirty="0" err="1" smtClean="0"/>
              <a:t>considé-rées</a:t>
            </a:r>
            <a:r>
              <a:rPr lang="fr-FR" sz="2400" dirty="0" smtClean="0"/>
              <a:t> </a:t>
            </a:r>
            <a:r>
              <a:rPr lang="fr-FR" sz="2400" dirty="0"/>
              <a:t>comme octroyées ou renouvelées pour une durée de 40 ans</a:t>
            </a:r>
            <a:r>
              <a:rPr lang="fr-F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632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1288" y="233491"/>
            <a:ext cx="7427911" cy="603221"/>
          </a:xfrm>
        </p:spPr>
        <p:txBody>
          <a:bodyPr>
            <a:normAutofit/>
          </a:bodyPr>
          <a:lstStyle/>
          <a:p>
            <a:pPr marL="179388"/>
            <a:r>
              <a:rPr lang="fr-FR" dirty="0" smtClean="0"/>
              <a:t>Durée des concessions (suite)</a:t>
            </a:r>
            <a:endParaRPr lang="fr-C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feld 4"/>
          <p:cNvSpPr txBox="1"/>
          <p:nvPr/>
        </p:nvSpPr>
        <p:spPr>
          <a:xfrm>
            <a:off x="683568" y="980728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Procédure pour le renouvellement/prolongation de la </a:t>
            </a:r>
            <a:r>
              <a:rPr lang="fr-FR" sz="2400" b="1" dirty="0" smtClean="0"/>
              <a:t>concession</a:t>
            </a:r>
          </a:p>
          <a:p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/>
              <a:t>Comme par le passé, les </a:t>
            </a:r>
            <a:r>
              <a:rPr lang="fr-FR" sz="2400" dirty="0" smtClean="0"/>
              <a:t>sociétés seront </a:t>
            </a:r>
            <a:r>
              <a:rPr lang="fr-FR" sz="2400" dirty="0"/>
              <a:t>informées de l’échéance prochaine de la concession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r>
              <a:rPr lang="fr-FR" sz="2400" dirty="0" smtClean="0"/>
              <a:t>Si </a:t>
            </a:r>
            <a:r>
              <a:rPr lang="fr-FR" sz="2400" dirty="0"/>
              <a:t>la concession a été octroyée ou renouvelée pour la durée </a:t>
            </a:r>
            <a:r>
              <a:rPr lang="fr-FR" sz="2400" dirty="0" smtClean="0"/>
              <a:t>maximale selon </a:t>
            </a:r>
            <a:r>
              <a:rPr lang="fr-FR" sz="2400" dirty="0"/>
              <a:t>l’ancien </a:t>
            </a:r>
            <a:r>
              <a:rPr lang="fr-FR" sz="2400" dirty="0" smtClean="0"/>
              <a:t>droit (en principe: 20 ans), les sociétés n’auront </a:t>
            </a:r>
            <a:r>
              <a:rPr lang="fr-FR" sz="2400" dirty="0"/>
              <a:t>qu’à se prévaloir de cette disposition transitoire pour demander une prolongation de la concession à 40 ans. Un simple courrier </a:t>
            </a:r>
            <a:r>
              <a:rPr lang="fr-FR" sz="2400" dirty="0" smtClean="0"/>
              <a:t>de la </a:t>
            </a:r>
            <a:r>
              <a:rPr lang="fr-FR" sz="2400" dirty="0" err="1" smtClean="0"/>
              <a:t>so-ciété</a:t>
            </a:r>
            <a:r>
              <a:rPr lang="fr-FR" sz="2400" dirty="0" smtClean="0"/>
              <a:t> demandant la prolongation de la concession </a:t>
            </a:r>
            <a:r>
              <a:rPr lang="fr-FR" sz="2400" dirty="0" err="1" smtClean="0"/>
              <a:t>suffi-ra</a:t>
            </a:r>
            <a:r>
              <a:rPr lang="fr-FR" sz="2400" dirty="0" smtClean="0"/>
              <a:t> </a:t>
            </a:r>
            <a:r>
              <a:rPr lang="fr-FR" sz="2400" dirty="0"/>
              <a:t>(plus de dépôt de demande en </a:t>
            </a:r>
            <a:r>
              <a:rPr lang="fr-FR" sz="2400" dirty="0" smtClean="0"/>
              <a:t>six </a:t>
            </a:r>
            <a:r>
              <a:rPr lang="fr-FR" sz="2400" dirty="0"/>
              <a:t>exemplaires, ni </a:t>
            </a:r>
            <a:r>
              <a:rPr lang="fr-FR" sz="2400" dirty="0" smtClean="0"/>
              <a:t>de consultation </a:t>
            </a:r>
            <a:r>
              <a:rPr lang="fr-FR" sz="2400" dirty="0"/>
              <a:t>du canton et de la section </a:t>
            </a:r>
            <a:r>
              <a:rPr lang="fr-FR" sz="2400" dirty="0" smtClean="0"/>
              <a:t>surveillance).</a:t>
            </a:r>
          </a:p>
          <a:p>
            <a:pPr marL="447675" indent="-447675">
              <a:buFont typeface="Wingdings" pitchFamily="2" charset="2"/>
              <a:buChar char="Ø"/>
            </a:pPr>
            <a:endParaRPr lang="fr-FR" sz="2400" dirty="0"/>
          </a:p>
          <a:p>
            <a:pPr marL="447675" indent="-447675">
              <a:buFont typeface="Wingdings" pitchFamily="2" charset="2"/>
              <a:buChar char="Ø"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70980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_présentati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 ref="">
    <f:field ref="objname" par="" edit="true" text="Präsentation pia VöV-Tagung 20.11.2014"/>
    <f:field ref="objsubject" par="" edit="true" text=""/>
    <f:field ref="objcreatedby" par="" text="Pianzola, Pierre-André (BAV - pia)"/>
    <f:field ref="objcreatedat" par="" text="29.10.2014 08:06:54"/>
    <f:field ref="objchangedby" par="" text="Pianzola, Pierre-André (BAV - pia)"/>
    <f:field ref="objmodifiedat" par="" text="29.10.2014 15:53:09"/>
    <f:field ref="doc_FSCFOLIO_1_1001_FieldDocumentNumber" par="" text=""/>
    <f:field ref="doc_FSCFOLIO_1_1001_FieldSubject" par="" edit="true" text=""/>
    <f:field ref="FSCFOLIO_1_1001_FieldCurrentUser" par="" text="Pierre-André Pianzola"/>
    <f:field ref="CCAPRECONFIG_15_1001_Objektname" par="" edit="true" text="Präsentation pia VöV-Tagung 20.11.2014"/>
    <f:field ref="CHPRECONFIG_1_1001_Objektname" par="" edit="true" text="Präsentation pia VöV-Tagung 20.11.2014"/>
  </f:record>
  <f:record inx="1" ref="">
    <f:field ref="CCAPRECONFIG_15_1001_Anrede" par="" edit="true" text=""/>
    <f:field ref="CCAPRECONFIG_15_1001_Anrede_Briefkopf" par="" text=""/>
    <f:field ref="CCAPRECONFIG_15_1001_Geschlecht_Anrede" par="" text=""/>
    <f:field ref="CCAPRECONFIG_15_1001_Titel" par="" edit="true" text=""/>
    <f:field ref="CCAPRECONFIG_15_1001_Nachgestellter_Titel" par="" edit="true" text=""/>
    <f:field ref="CCAPRECONFIG_15_1001_Vorname" par="" edit="true" text=""/>
    <f:field ref="CCAPRECONFIG_15_1001_Nachname" par="" edit="true" text=""/>
    <f:field ref="CCAPRECONFIG_15_1001_zH" par="" edit="true" text=""/>
    <f:field ref="CCAPRECONFIG_15_1001_Geschlecht" par="" text=""/>
    <f:field ref="CCAPRECONFIG_15_1001_Strasse" par="" text=""/>
    <f:field ref="CCAPRECONFIG_15_1001_Hausnummer" par="" text=""/>
    <f:field ref="CCAPRECONFIG_15_1001_Stiege" par="" text=""/>
    <f:field ref="CCAPRECONFIG_15_1001_Tuer" par="" text=""/>
    <f:field ref="CCAPRECONFIG_15_1001_Postfach" par="" text=""/>
    <f:field ref="CCAPRECONFIG_15_1001_Postleitzahl" par="" text=""/>
    <f:field ref="CCAPRECONFIG_15_1001_Ort" par="" text=""/>
    <f:field ref="CCAPRECONFIG_15_1001_Land" par="" text=""/>
    <f:field ref="CCAPRECONFIG_15_1001_Email" par="" text=""/>
    <f:field ref="CCAPRECONFIG_15_1001_Postalische_Adresse" par="" text=""/>
    <f:field ref="CCAPRECONFIG_15_1001_Adresse" par="" text=""/>
    <f:field ref="CCAPRECONFIG_15_1001_Fax" par="" text=""/>
    <f:field ref="CCAPRECONFIG_15_1001_Organisationsname" par="" text=""/>
    <f:field ref="CCAPRECONFIG_15_1001_Organisationskurzname" par="" text=""/>
    <f:field ref="CCAPRECONFIG_15_1001_Abschriftsbemerkung" par="" text=""/>
    <f:field ref="CCAPRECONFIG_15_1001_Name_Zeile_2" par="" text=""/>
    <f:field ref="CCAPRECONFIG_15_1001_Name_Zeile_3" par="" text=""/>
    <f:field ref="CCAPRECONFIG_15_1001_Versandart" par="" text="B-Post"/>
    <f:field ref="CHPRECONFIG_1_1001_Anrede" par="" edit="true" text=""/>
    <f:field ref="CHPRECONFIG_1_1001_Titel" par="" edit="true" text=""/>
    <f:field ref="CHPRECONFIG_1_1001_Vorname" par="" edit="true" text=""/>
    <f:field ref="CHPRECONFIG_1_1001_Nachname" par="" edit="true" text=""/>
    <f:field ref="CHPRECONFIG_1_1001_Strasse" par="" text=""/>
    <f:field ref="CHPRECONFIG_1_1001_Postleitzahl" par="" text=""/>
    <f:field ref="CHPRECONFIG_1_1001_Ort" par="" text=""/>
    <f:field ref="CHPRECONFIG_1_1001_EMailAdresse" par="" text=""/>
    <f:field ref="BAVCFG_15_1700_Adresse1" par="" edit="true" text=""/>
    <f:field ref="BAVCFG_15_1700_Firma" par="" text=""/>
    <f:field ref="BAVCFG_15_1700_ZustellungAm" par="" text=""/>
    <f:field ref="BAVCFG_15_1700_ForeignNumber" par="" text=""/>
    <f:field ref="BAVCFG_15_1700_AnredePartner" par="" edit="true" text=""/>
    <f:field ref="BAVCFG_15_1700_Anrede_Adresse" par="" edit="true" text=""/>
    <f:field ref="BAVCFG_15_1700_Zusatzzeile1" par="" edit="true" text=""/>
    <f:field ref="BAVCFG_15_1700_Zusatzzeile2" par="" edit="true" text=""/>
    <f:field ref="BAVCFG_15_1700_Strasse2" par="" edit="true" text=""/>
    <f:field ref="BAVCFG_15_1700_Firma_Kurz" par="" text=""/>
    <f:field ref="BAVCFG_15_1700_Posfach" par="" text=""/>
    <f:field ref="BAVCFG_15_1700_Vorname_AP" par="" text=""/>
    <f:field ref="BAVCFG_15_1700_Nachname_AP" par="" text=""/>
    <f:field ref="BAVCFG_15_1700_Adresse1_AP" par="" text=""/>
    <f:field ref="BAVCFG_15_1700_Strasse_AP" par="" text=""/>
    <f:field ref="BAVCFG_15_1700_Postleitzahl_AP" par="" text=""/>
    <f:field ref="BAVCFG_15_1700_Ort_AP" par="" text=""/>
    <f:field ref="BAVCFG_15_1700_EMail_AP" par="" text=""/>
    <f:field ref="BAVCFG_15_1700_Firma_AP" par="" text=""/>
    <f:field ref="BAVCFG_15_1700_AnredePartner_AP" par="" text=""/>
    <f:field ref="BAVCFG_15_1700_Titel_AP" par="" text=""/>
    <f:field ref="BAVCFG_15_1700_Fax_AP" par="" text=""/>
    <f:field ref="BAVCFG_15_1700_Anrede_Adresse_AP" par="" text=""/>
    <f:field ref="BAVCFG_15_1700_Zusatzzeile1_AP" par="" text=""/>
    <f:field ref="BAVCFG_15_1700_Zusatzzeile2_AP" par="" text=""/>
    <f:field ref="BAVCFG_15_1700_Strasse2_AP" par="" text=""/>
    <f:field ref="BAVCFG_15_1700_FirmaKurz_AP" par="" text=""/>
    <f:field ref="BAVCFG_15_1700_Posfach_AP" par="" text=""/>
  </f:record>
  <f:display par="" text="...">
    <f:field ref="FSCFOLIO_1_1001_FieldCurrentUser" text="Aktueller Benutzer"/>
    <f:field ref="objsubject" text="Betreff"/>
    <f:field ref="objcreatedat" text="Erzeugt am/um"/>
    <f:field ref="objcreatedby" text="Erzeugt von"/>
    <f:field ref="objmodifiedat" text="Letzte Änderung am/um"/>
    <f:field ref="objchangedby" text="Letzte Änderung von"/>
    <f:field ref="objname" text="Name"/>
    <f:field ref="CCAPRECONFIG_15_1001_Objektname" text="Objektname"/>
    <f:field ref="CHPRECONFIG_1_1001_Objektname" text="Objektname"/>
  </f:display>
  <f:display par="" text="Serialcontext &gt; Adressaten">
    <f:field ref="BAVCFG_15_1700_AnredePartner" text=""/>
    <f:field ref="CCAPRECONFIG_15_1001_Abschriftsbemerkung" text="Abschriftsbemerkung"/>
    <f:field ref="CCAPRECONFIG_15_1001_Adresse" text="Adresse"/>
    <f:field ref="BAVCFG_15_1700_Adresse1" text="Adresse1"/>
    <f:field ref="BAVCFG_15_1700_Adresse1_AP" text="Adresse1_AP"/>
    <f:field ref="CHPRECONFIG_1_1001_Anrede" text="Anrede"/>
    <f:field ref="CCAPRECONFIG_15_1001_Anrede" text="Anrede"/>
    <f:field ref="BAVCFG_15_1700_Anrede_Adresse" text="Anrede Adresse"/>
    <f:field ref="BAVCFG_15_1700_Anrede_Adresse_AP" text="Anrede Adresse_AP"/>
    <f:field ref="CCAPRECONFIG_15_1001_Anrede_Briefkopf" text="Anrede_Briefkopf"/>
    <f:field ref="BAVCFG_15_1700_AnredePartner_AP" text="AnredePartner_AP"/>
    <f:field ref="CHPRECONFIG_1_1001_EMailAdresse" text="E-Mail Adresse"/>
    <f:field ref="BAVCFG_15_1700_EMail_AP" text="E-Mail_AP"/>
    <f:field ref="CCAPRECONFIG_15_1001_Email" text="Email"/>
    <f:field ref="CCAPRECONFIG_15_1001_Fax" text="Fax"/>
    <f:field ref="BAVCFG_15_1700_Fax_AP" text="Fax_AP"/>
    <f:field ref="BAVCFG_15_1700_Firma" text="Firma"/>
    <f:field ref="BAVCFG_15_1700_Firma_Kurz" text="Firma Kurz"/>
    <f:field ref="BAVCFG_15_1700_FirmaKurz_AP" text="Firma Kurz_AP"/>
    <f:field ref="BAVCFG_15_1700_Firma_AP" text="Firma_AP"/>
    <f:field ref="BAVCFG_15_1700_ForeignNumber" text="Fremdaktenzeichen"/>
    <f:field ref="CCAPRECONFIG_15_1001_Geschlecht" text="Geschlecht"/>
    <f:field ref="CCAPRECONFIG_15_1001_Geschlecht_Anrede" text="Geschlecht_Anrede"/>
    <f:field ref="CCAPRECONFIG_15_1001_Hausnummer" text="Hausnummer"/>
    <f:field ref="CCAPRECONFIG_15_1001_Land" text="Land"/>
    <f:field ref="CCAPRECONFIG_15_1001_Nachgestellter_Titel" text="Nachgestellter_Titel"/>
    <f:field ref="CCAPRECONFIG_15_1001_Nachname" text="Nachname"/>
    <f:field ref="CHPRECONFIG_1_1001_Nachname" text="Nachname"/>
    <f:field ref="BAVCFG_15_1700_Nachname_AP" text="Nachname_AP"/>
    <f:field ref="CCAPRECONFIG_15_1001_Name_Zeile_2" text="Name_Zeile_2"/>
    <f:field ref="CCAPRECONFIG_15_1001_Name_Zeile_3" text="Name_Zeile_3"/>
    <f:field ref="CCAPRECONFIG_15_1001_Organisationskurzname" text="Organisationskurzname"/>
    <f:field ref="CCAPRECONFIG_15_1001_Organisationsname" text="Organisationsname"/>
    <f:field ref="CCAPRECONFIG_15_1001_Ort" text="Ort"/>
    <f:field ref="CHPRECONFIG_1_1001_Ort" text="Ort"/>
    <f:field ref="BAVCFG_15_1700_Ort_AP" text="Ort_AP"/>
    <f:field ref="BAVCFG_15_1700_Posfach" text="Posfach"/>
    <f:field ref="BAVCFG_15_1700_Posfach_AP" text="Posfach_AP"/>
    <f:field ref="CCAPRECONFIG_15_1001_Postalische_Adresse" text="Postalische_Adresse"/>
    <f:field ref="CCAPRECONFIG_15_1001_Postfach" text="Postfach"/>
    <f:field ref="CCAPRECONFIG_15_1001_Postleitzahl" text="Postleitzahl"/>
    <f:field ref="CHPRECONFIG_1_1001_Postleitzahl" text="Postleitzahl"/>
    <f:field ref="BAVCFG_15_1700_Postleitzahl_AP" text="Postleitzahl_AP"/>
    <f:field ref="CCAPRECONFIG_15_1001_Stiege" text="Stiege"/>
    <f:field ref="CCAPRECONFIG_15_1001_Strasse" text="Strasse"/>
    <f:field ref="CHPRECONFIG_1_1001_Strasse" text="Strasse"/>
    <f:field ref="BAVCFG_15_1700_Strasse2" text="Strasse2"/>
    <f:field ref="BAVCFG_15_1700_Strasse2_AP" text="Strasse2_AP"/>
    <f:field ref="BAVCFG_15_1700_Strasse_AP" text="Strasse_AP"/>
    <f:field ref="CHPRECONFIG_1_1001_Titel" text="Titel"/>
    <f:field ref="CCAPRECONFIG_15_1001_Titel" text="Titel"/>
    <f:field ref="BAVCFG_15_1700_Titel_AP" text="Titel_AP"/>
    <f:field ref="CCAPRECONFIG_15_1001_Tuer" text="Tuer"/>
    <f:field ref="CCAPRECONFIG_15_1001_Versandart" text="Versandart"/>
    <f:field ref="CHPRECONFIG_1_1001_Vorname" text="Vorname"/>
    <f:field ref="CCAPRECONFIG_15_1001_Vorname" text="Vorname"/>
    <f:field ref="BAVCFG_15_1700_Vorname_AP" text="Vorname_AP"/>
    <f:field ref="CCAPRECONFIG_15_1001_zH" text="zH"/>
    <f:field ref="BAVCFG_15_1700_Zusatzzeile1" text="Zusatzzeile1"/>
    <f:field ref="BAVCFG_15_1700_Zusatzzeile1_AP" text="Zusatzzeile1_AP"/>
    <f:field ref="BAVCFG_15_1700_Zusatzzeile2" text="Zusatzzeile2"/>
    <f:field ref="BAVCFG_15_1700_Zusatzzeile2_AP" text="Zusatzzeile2_AP"/>
    <f:field ref="BAVCFG_15_1700_ZustellungAm" text="ZustellungAm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d_Präsentation</Template>
  <TotalTime>0</TotalTime>
  <Words>1873</Words>
  <Application>Microsoft Office PowerPoint</Application>
  <PresentationFormat>Affichage à l'écran (4:3)</PresentationFormat>
  <Paragraphs>172</Paragraphs>
  <Slides>26</Slides>
  <Notes>25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f_présentatin</vt:lpstr>
      <vt:lpstr>  Modifications légales depuis le 1er janvier 2018  Cours UCTR à Sion Présentation du 12 octobre 2018   André von der Weid, section Autorisations I, OFT</vt:lpstr>
      <vt:lpstr>Lois et ordonnances modifiées depuis le 1er janvier 2018</vt:lpstr>
      <vt:lpstr>Lois et ordonnances modifiées au 1er janvier 2018 (suite)</vt:lpstr>
      <vt:lpstr>Guides et aides modifiés au 1er janvier 2018</vt:lpstr>
      <vt:lpstr>Guides et aides modifiés au 1er janvier 2018 (suite)</vt:lpstr>
      <vt:lpstr>Objets des modifications</vt:lpstr>
      <vt:lpstr>Objets des modifications (suite)</vt:lpstr>
      <vt:lpstr>Durée des concessions</vt:lpstr>
      <vt:lpstr>Durée des concessions (suite)</vt:lpstr>
      <vt:lpstr>Durée des concessions (suite)</vt:lpstr>
      <vt:lpstr>Durée des concessions (suite)</vt:lpstr>
      <vt:lpstr>Durée des autorisations d’exploiter</vt:lpstr>
      <vt:lpstr>Durée des autorisations d’exploiter (suite)</vt:lpstr>
      <vt:lpstr>Durée des autorisations d’exploiter (suite)</vt:lpstr>
      <vt:lpstr>Chefs techniques et leurs suppléants</vt:lpstr>
      <vt:lpstr>Chefs techniques et leurs suppléants (suite)</vt:lpstr>
      <vt:lpstr>Modifications non soumises à approbation et à autorisation</vt:lpstr>
      <vt:lpstr>Modifications non soumises à approbation et à autorisation essentielles (suite)</vt:lpstr>
      <vt:lpstr>Modifications non soumises à approbation et à autorisation essentielles (suite)</vt:lpstr>
      <vt:lpstr>Courses de nuit</vt:lpstr>
      <vt:lpstr>Courses de nuit (suite)</vt:lpstr>
      <vt:lpstr>Courses de nuit (suite)</vt:lpstr>
      <vt:lpstr>Câbles</vt:lpstr>
      <vt:lpstr>Rappel des directives 1 à 4 de l’OFT</vt:lpstr>
      <vt:lpstr>Autres guides</vt:lpstr>
      <vt:lpstr> </vt:lpstr>
    </vt:vector>
  </TitlesOfParts>
  <Company>Bundesverwaltung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Severin Heil</dc:creator>
  <cp:lastModifiedBy>Didier Détraz</cp:lastModifiedBy>
  <cp:revision>349</cp:revision>
  <cp:lastPrinted>2018-10-08T14:10:20Z</cp:lastPrinted>
  <dcterms:created xsi:type="dcterms:W3CDTF">2012-02-28T09:07:04Z</dcterms:created>
  <dcterms:modified xsi:type="dcterms:W3CDTF">2018-11-05T08:05:32Z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BAVTEMPL@102.1950:Amtstitel">
    <vt:lpwstr>Abteilung Infrastruktur</vt:lpwstr>
  </property>
  <property fmtid="{D5CDD505-2E9C-101B-9397-08002B2CF9AE}" pid="3" name="FSC#BAVTEMPL@102.1950:AssignmentName">
    <vt:lpwstr/>
  </property>
  <property fmtid="{D5CDD505-2E9C-101B-9397-08002B2CF9AE}" pid="4" name="FSC#BAVTEMPL@102.1950:BAVShortsign">
    <vt:lpwstr>ham</vt:lpwstr>
  </property>
  <property fmtid="{D5CDD505-2E9C-101B-9397-08002B2CF9AE}" pid="5" name="FSC#BAVTEMPL@102.1950:DocumentID">
    <vt:lpwstr/>
  </property>
  <property fmtid="{D5CDD505-2E9C-101B-9397-08002B2CF9AE}" pid="6" name="FSC#BAVTEMPL@102.1950:Dossierref">
    <vt:lpwstr/>
  </property>
  <property fmtid="{D5CDD505-2E9C-101B-9397-08002B2CF9AE}" pid="7" name="FSC#BAVTEMPL@102.1950:EmpfName">
    <vt:lpwstr/>
  </property>
  <property fmtid="{D5CDD505-2E9C-101B-9397-08002B2CF9AE}" pid="8" name="FSC#BAVTEMPL@102.1950:EmpfName_AP">
    <vt:lpwstr/>
  </property>
  <property fmtid="{D5CDD505-2E9C-101B-9397-08002B2CF9AE}" pid="9" name="FSC#BAVTEMPL@102.1950:EmpfOrt">
    <vt:lpwstr/>
  </property>
  <property fmtid="{D5CDD505-2E9C-101B-9397-08002B2CF9AE}" pid="10" name="FSC#BAVTEMPL@102.1950:EmpfPLZ">
    <vt:lpwstr/>
  </property>
  <property fmtid="{D5CDD505-2E9C-101B-9397-08002B2CF9AE}" pid="11" name="FSC#BAVTEMPL@102.1950:EmpfStrasse">
    <vt:lpwstr/>
  </property>
  <property fmtid="{D5CDD505-2E9C-101B-9397-08002B2CF9AE}" pid="12" name="FSC#BAVTEMPL@102.1950:EmpfOrt_AP">
    <vt:lpwstr/>
  </property>
  <property fmtid="{D5CDD505-2E9C-101B-9397-08002B2CF9AE}" pid="13" name="FSC#BAVTEMPL@102.1950:EmpfPLZ_AP">
    <vt:lpwstr/>
  </property>
  <property fmtid="{D5CDD505-2E9C-101B-9397-08002B2CF9AE}" pid="14" name="FSC#BAVTEMPL@102.1950:EmpfStrasse_AP">
    <vt:lpwstr/>
  </property>
  <property fmtid="{D5CDD505-2E9C-101B-9397-08002B2CF9AE}" pid="15" name="FSC#BAVTEMPL@102.1950:FileRespEmail">
    <vt:lpwstr>marianne.hagi@bav.admin.ch</vt:lpwstr>
  </property>
  <property fmtid="{D5CDD505-2E9C-101B-9397-08002B2CF9AE}" pid="16" name="FSC#BAVTEMPL@102.1950:FileRespFax">
    <vt:lpwstr>+41 58 462 55 95</vt:lpwstr>
  </property>
  <property fmtid="{D5CDD505-2E9C-101B-9397-08002B2CF9AE}" pid="17" name="FSC#BAVTEMPL@102.1950:FileRespHome">
    <vt:lpwstr/>
  </property>
  <property fmtid="{D5CDD505-2E9C-101B-9397-08002B2CF9AE}" pid="18" name="FSC#BAVTEMPL@102.1950:FileResponsible">
    <vt:lpwstr>Marianne Hagi</vt:lpwstr>
  </property>
  <property fmtid="{D5CDD505-2E9C-101B-9397-08002B2CF9AE}" pid="19" name="FSC#BAVTEMPL@102.1950:FileRespOrg">
    <vt:lpwstr>Infrastruktur (BAV)</vt:lpwstr>
  </property>
  <property fmtid="{D5CDD505-2E9C-101B-9397-08002B2CF9AE}" pid="20" name="FSC#BAVTEMPL@102.1950:FileRespOrgHome">
    <vt:lpwstr/>
  </property>
  <property fmtid="{D5CDD505-2E9C-101B-9397-08002B2CF9AE}" pid="21" name="FSC#BAVTEMPL@102.1950:FileRespOrgStreet">
    <vt:lpwstr/>
  </property>
  <property fmtid="{D5CDD505-2E9C-101B-9397-08002B2CF9AE}" pid="22" name="FSC#BAVTEMPL@102.1950:FileRespOrgZipCode">
    <vt:lpwstr/>
  </property>
  <property fmtid="{D5CDD505-2E9C-101B-9397-08002B2CF9AE}" pid="23" name="FSC#BAVTEMPL@102.1950:FileRespOU">
    <vt:lpwstr>Infrastruktur</vt:lpwstr>
  </property>
  <property fmtid="{D5CDD505-2E9C-101B-9397-08002B2CF9AE}" pid="24" name="FSC#BAVTEMPL@102.1950:FileRespStreet">
    <vt:lpwstr/>
  </property>
  <property fmtid="{D5CDD505-2E9C-101B-9397-08002B2CF9AE}" pid="25" name="FSC#BAVTEMPL@102.1950:FileRespTel">
    <vt:lpwstr>+41 58 462 57 50</vt:lpwstr>
  </property>
  <property fmtid="{D5CDD505-2E9C-101B-9397-08002B2CF9AE}" pid="26" name="FSC#BAVTEMPL@102.1950:FileRespZipCode">
    <vt:lpwstr/>
  </property>
  <property fmtid="{D5CDD505-2E9C-101B-9397-08002B2CF9AE}" pid="27" name="FSC#BAVTEMPL@102.1950:ForeignNumber">
    <vt:lpwstr/>
  </property>
  <property fmtid="{D5CDD505-2E9C-101B-9397-08002B2CF9AE}" pid="28" name="FSC#BAVTEMPL@102.1950:NameFileResponsible">
    <vt:lpwstr>Hagi</vt:lpwstr>
  </property>
  <property fmtid="{D5CDD505-2E9C-101B-9397-08002B2CF9AE}" pid="29" name="FSC#BAVTEMPL@102.1950:OutAttachPhysic">
    <vt:lpwstr/>
  </property>
  <property fmtid="{D5CDD505-2E9C-101B-9397-08002B2CF9AE}" pid="30" name="FSC#BAVTEMPL@102.1950:Registrierdatum">
    <vt:lpwstr/>
  </property>
  <property fmtid="{D5CDD505-2E9C-101B-9397-08002B2CF9AE}" pid="31" name="FSC#BAVTEMPL@102.1950:RegPlanPos">
    <vt:lpwstr>BAV-041.4</vt:lpwstr>
  </property>
  <property fmtid="{D5CDD505-2E9C-101B-9397-08002B2CF9AE}" pid="32" name="FSC#BAVTEMPL@102.1950:Subject">
    <vt:lpwstr/>
  </property>
  <property fmtid="{D5CDD505-2E9C-101B-9397-08002B2CF9AE}" pid="33" name="FSC#BAVTEMPL@102.1950:TitleDossier">
    <vt:lpwstr/>
  </property>
  <property fmtid="{D5CDD505-2E9C-101B-9397-08002B2CF9AE}" pid="34" name="FSC#BAVTEMPL@102.1950:UserFunction">
    <vt:lpwstr/>
  </property>
  <property fmtid="{D5CDD505-2E9C-101B-9397-08002B2CF9AE}" pid="35" name="FSC#BAVTEMPL@102.1950:VornameNameFileResponsible">
    <vt:lpwstr>Marianne</vt:lpwstr>
  </property>
  <property fmtid="{D5CDD505-2E9C-101B-9397-08002B2CF9AE}" pid="36" name="FSC#BAVTEMPL@102.1950:ZusendungAm">
    <vt:lpwstr/>
  </property>
  <property fmtid="{D5CDD505-2E9C-101B-9397-08002B2CF9AE}" pid="37" name="FSC#BAVTEMPL@102.1950:SubFileState">
    <vt:lpwstr/>
  </property>
  <property fmtid="{D5CDD505-2E9C-101B-9397-08002B2CF9AE}" pid="38" name="FSC#UVEKCFG@15.1700:Function">
    <vt:lpwstr/>
  </property>
  <property fmtid="{D5CDD505-2E9C-101B-9397-08002B2CF9AE}" pid="39" name="FSC#UVEKCFG@15.1700:FileRespOrg">
    <vt:lpwstr>Infrastruktur</vt:lpwstr>
  </property>
  <property fmtid="{D5CDD505-2E9C-101B-9397-08002B2CF9AE}" pid="40" name="FSC#UVEKCFG@15.1700:DefaultGroupFileResponsible">
    <vt:lpwstr>Infrastruktur</vt:lpwstr>
  </property>
  <property fmtid="{D5CDD505-2E9C-101B-9397-08002B2CF9AE}" pid="41" name="FSC#UVEKCFG@15.1700:FileRespFunction">
    <vt:lpwstr/>
  </property>
  <property fmtid="{D5CDD505-2E9C-101B-9397-08002B2CF9AE}" pid="42" name="FSC#UVEKCFG@15.1700:AssignedClassification">
    <vt:lpwstr/>
  </property>
  <property fmtid="{D5CDD505-2E9C-101B-9397-08002B2CF9AE}" pid="43" name="FSC#UVEKCFG@15.1700:AssignedClassificationCode">
    <vt:lpwstr/>
  </property>
  <property fmtid="{D5CDD505-2E9C-101B-9397-08002B2CF9AE}" pid="44" name="FSC#UVEKCFG@15.1700:FileResponsible">
    <vt:lpwstr>Marianne Hagi</vt:lpwstr>
  </property>
  <property fmtid="{D5CDD505-2E9C-101B-9397-08002B2CF9AE}" pid="45" name="FSC#UVEKCFG@15.1700:FileResponsibleTel">
    <vt:lpwstr>+41 58 462 57 50</vt:lpwstr>
  </property>
  <property fmtid="{D5CDD505-2E9C-101B-9397-08002B2CF9AE}" pid="46" name="FSC#UVEKCFG@15.1700:FileResponsibleEmail">
    <vt:lpwstr>marianne.hagi@bav.admin.ch</vt:lpwstr>
  </property>
  <property fmtid="{D5CDD505-2E9C-101B-9397-08002B2CF9AE}" pid="47" name="FSC#UVEKCFG@15.1700:FileResponsibleFax">
    <vt:lpwstr>+41 58 462 55 95</vt:lpwstr>
  </property>
  <property fmtid="{D5CDD505-2E9C-101B-9397-08002B2CF9AE}" pid="48" name="FSC#UVEKCFG@15.1700:FileResponsibleAddress">
    <vt:lpwstr/>
  </property>
  <property fmtid="{D5CDD505-2E9C-101B-9397-08002B2CF9AE}" pid="49" name="FSC#UVEKCFG@15.1700:FileResponsibleStreet">
    <vt:lpwstr/>
  </property>
  <property fmtid="{D5CDD505-2E9C-101B-9397-08002B2CF9AE}" pid="50" name="FSC#UVEKCFG@15.1700:FileResponsiblezipcode">
    <vt:lpwstr/>
  </property>
  <property fmtid="{D5CDD505-2E9C-101B-9397-08002B2CF9AE}" pid="51" name="FSC#UVEKCFG@15.1700:FileResponsiblecity">
    <vt:lpwstr/>
  </property>
  <property fmtid="{D5CDD505-2E9C-101B-9397-08002B2CF9AE}" pid="52" name="FSC#UVEKCFG@15.1700:FileResponsibleAbbreviation">
    <vt:lpwstr>ham</vt:lpwstr>
  </property>
  <property fmtid="{D5CDD505-2E9C-101B-9397-08002B2CF9AE}" pid="53" name="FSC#UVEKCFG@15.1700:FileRespOrgHome">
    <vt:lpwstr/>
  </property>
  <property fmtid="{D5CDD505-2E9C-101B-9397-08002B2CF9AE}" pid="54" name="FSC#UVEKCFG@15.1700:CurrUserAbbreviation">
    <vt:lpwstr>pia</vt:lpwstr>
  </property>
  <property fmtid="{D5CDD505-2E9C-101B-9397-08002B2CF9AE}" pid="55" name="FSC#UVEKCFG@15.1700:CategoryReference">
    <vt:lpwstr>BAV-041.4</vt:lpwstr>
  </property>
  <property fmtid="{D5CDD505-2E9C-101B-9397-08002B2CF9AE}" pid="56" name="FSC#UVEKCFG@15.1700:cooAddress">
    <vt:lpwstr>COO.2125.100.2.7072795</vt:lpwstr>
  </property>
  <property fmtid="{D5CDD505-2E9C-101B-9397-08002B2CF9AE}" pid="57" name="FSC#UVEKCFG@15.1700:sleeveFileReference">
    <vt:lpwstr/>
  </property>
  <property fmtid="{D5CDD505-2E9C-101B-9397-08002B2CF9AE}" pid="58" name="FSC#UVEKCFG@15.1700:BureauName">
    <vt:lpwstr/>
  </property>
  <property fmtid="{D5CDD505-2E9C-101B-9397-08002B2CF9AE}" pid="59" name="FSC#UVEKCFG@15.1700:BureauShortName">
    <vt:lpwstr/>
  </property>
  <property fmtid="{D5CDD505-2E9C-101B-9397-08002B2CF9AE}" pid="60" name="FSC#UVEKCFG@15.1700:BureauWebsite">
    <vt:lpwstr/>
  </property>
  <property fmtid="{D5CDD505-2E9C-101B-9397-08002B2CF9AE}" pid="61" name="FSC#UVEKCFG@15.1700:SubFileTitle">
    <vt:lpwstr>Präsentation saf VöV-Tagung 20.11.2014</vt:lpwstr>
  </property>
  <property fmtid="{D5CDD505-2E9C-101B-9397-08002B2CF9AE}" pid="62" name="FSC#UVEKCFG@15.1700:ForeignNumber">
    <vt:lpwstr/>
  </property>
  <property fmtid="{D5CDD505-2E9C-101B-9397-08002B2CF9AE}" pid="63" name="FSC#UVEKCFG@15.1700:Amtstitel">
    <vt:lpwstr>Abteilung Infrastruktur</vt:lpwstr>
  </property>
  <property fmtid="{D5CDD505-2E9C-101B-9397-08002B2CF9AE}" pid="64" name="FSC#UVEKCFG@15.1700:ZusendungAm">
    <vt:lpwstr/>
  </property>
  <property fmtid="{D5CDD505-2E9C-101B-9397-08002B2CF9AE}" pid="65" name="FSC#UVEKCFG@15.1700:SignerLeft">
    <vt:lpwstr/>
  </property>
  <property fmtid="{D5CDD505-2E9C-101B-9397-08002B2CF9AE}" pid="66" name="FSC#UVEKCFG@15.1700:SignerRight">
    <vt:lpwstr/>
  </property>
  <property fmtid="{D5CDD505-2E9C-101B-9397-08002B2CF9AE}" pid="67" name="FSC#UVEKCFG@15.1700:SignerLeftJobTitle">
    <vt:lpwstr/>
  </property>
  <property fmtid="{D5CDD505-2E9C-101B-9397-08002B2CF9AE}" pid="68" name="FSC#UVEKCFG@15.1700:SignerRightJobTitle">
    <vt:lpwstr/>
  </property>
  <property fmtid="{D5CDD505-2E9C-101B-9397-08002B2CF9AE}" pid="69" name="FSC#UVEKCFG@15.1700:SignerLeftFunction">
    <vt:lpwstr/>
  </property>
  <property fmtid="{D5CDD505-2E9C-101B-9397-08002B2CF9AE}" pid="70" name="FSC#UVEKCFG@15.1700:SignerRightFunction">
    <vt:lpwstr/>
  </property>
  <property fmtid="{D5CDD505-2E9C-101B-9397-08002B2CF9AE}" pid="71" name="FSC#UVEKCFG@15.1700:SignerLeftUserRoleGroup">
    <vt:lpwstr/>
  </property>
  <property fmtid="{D5CDD505-2E9C-101B-9397-08002B2CF9AE}" pid="72" name="FSC#UVEKCFG@15.1700:SignerRightUserRoleGroup">
    <vt:lpwstr/>
  </property>
  <property fmtid="{D5CDD505-2E9C-101B-9397-08002B2CF9AE}" pid="73" name="FSC#COOELAK@1.1001:Subject">
    <vt:lpwstr/>
  </property>
  <property fmtid="{D5CDD505-2E9C-101B-9397-08002B2CF9AE}" pid="74" name="FSC#COOELAK@1.1001:FileReference">
    <vt:lpwstr>BAV-041.4-00004</vt:lpwstr>
  </property>
  <property fmtid="{D5CDD505-2E9C-101B-9397-08002B2CF9AE}" pid="75" name="FSC#COOELAK@1.1001:FileRefYear">
    <vt:lpwstr>2014</vt:lpwstr>
  </property>
  <property fmtid="{D5CDD505-2E9C-101B-9397-08002B2CF9AE}" pid="76" name="FSC#COOELAK@1.1001:FileRefOrdinal">
    <vt:lpwstr>4</vt:lpwstr>
  </property>
  <property fmtid="{D5CDD505-2E9C-101B-9397-08002B2CF9AE}" pid="77" name="FSC#COOELAK@1.1001:FileRefOU">
    <vt:lpwstr>D</vt:lpwstr>
  </property>
  <property fmtid="{D5CDD505-2E9C-101B-9397-08002B2CF9AE}" pid="78" name="FSC#COOELAK@1.1001:Organization">
    <vt:lpwstr/>
  </property>
  <property fmtid="{D5CDD505-2E9C-101B-9397-08002B2CF9AE}" pid="79" name="FSC#COOELAK@1.1001:Owner">
    <vt:lpwstr>Pianzola Pierre-André</vt:lpwstr>
  </property>
  <property fmtid="{D5CDD505-2E9C-101B-9397-08002B2CF9AE}" pid="80" name="FSC#COOELAK@1.1001:OwnerExtension">
    <vt:lpwstr>+41 58 462 87 99</vt:lpwstr>
  </property>
  <property fmtid="{D5CDD505-2E9C-101B-9397-08002B2CF9AE}" pid="81" name="FSC#COOELAK@1.1001:OwnerFaxExtension">
    <vt:lpwstr>+41 58 462 55 95</vt:lpwstr>
  </property>
  <property fmtid="{D5CDD505-2E9C-101B-9397-08002B2CF9AE}" pid="82" name="FSC#COOELAK@1.1001:DispatchedBy">
    <vt:lpwstr/>
  </property>
  <property fmtid="{D5CDD505-2E9C-101B-9397-08002B2CF9AE}" pid="83" name="FSC#COOELAK@1.1001:DispatchedAt">
    <vt:lpwstr/>
  </property>
  <property fmtid="{D5CDD505-2E9C-101B-9397-08002B2CF9AE}" pid="84" name="FSC#COOELAK@1.1001:ApprovedBy">
    <vt:lpwstr/>
  </property>
  <property fmtid="{D5CDD505-2E9C-101B-9397-08002B2CF9AE}" pid="85" name="FSC#COOELAK@1.1001:ApprovedAt">
    <vt:lpwstr/>
  </property>
  <property fmtid="{D5CDD505-2E9C-101B-9397-08002B2CF9AE}" pid="86" name="FSC#COOELAK@1.1001:Department">
    <vt:lpwstr>Bewilligungen II (BAV)</vt:lpwstr>
  </property>
  <property fmtid="{D5CDD505-2E9C-101B-9397-08002B2CF9AE}" pid="87" name="FSC#COOELAK@1.1001:CreatedAt">
    <vt:lpwstr>29.10.2014</vt:lpwstr>
  </property>
  <property fmtid="{D5CDD505-2E9C-101B-9397-08002B2CF9AE}" pid="88" name="FSC#COOELAK@1.1001:OU">
    <vt:lpwstr>Infrastruktur (BAV)</vt:lpwstr>
  </property>
  <property fmtid="{D5CDD505-2E9C-101B-9397-08002B2CF9AE}" pid="89" name="FSC#COOELAK@1.1001:Priority">
    <vt:lpwstr> ()</vt:lpwstr>
  </property>
  <property fmtid="{D5CDD505-2E9C-101B-9397-08002B2CF9AE}" pid="90" name="FSC#COOELAK@1.1001:ObjBarCode">
    <vt:lpwstr>*COO.2125.100.2.7072795*</vt:lpwstr>
  </property>
  <property fmtid="{D5CDD505-2E9C-101B-9397-08002B2CF9AE}" pid="91" name="FSC#COOELAK@1.1001:RefBarCode">
    <vt:lpwstr>*COO.2125.100.2.7041927*</vt:lpwstr>
  </property>
  <property fmtid="{D5CDD505-2E9C-101B-9397-08002B2CF9AE}" pid="92" name="FSC#COOELAK@1.1001:FileRefBarCode">
    <vt:lpwstr>*BAV-041.4-00004*</vt:lpwstr>
  </property>
  <property fmtid="{D5CDD505-2E9C-101B-9397-08002B2CF9AE}" pid="93" name="FSC#COOELAK@1.1001:ExternalRef">
    <vt:lpwstr/>
  </property>
  <property fmtid="{D5CDD505-2E9C-101B-9397-08002B2CF9AE}" pid="94" name="FSC#COOELAK@1.1001:IncomingNumber">
    <vt:lpwstr/>
  </property>
  <property fmtid="{D5CDD505-2E9C-101B-9397-08002B2CF9AE}" pid="95" name="FSC#COOELAK@1.1001:IncomingSubject">
    <vt:lpwstr/>
  </property>
  <property fmtid="{D5CDD505-2E9C-101B-9397-08002B2CF9AE}" pid="96" name="FSC#COOELAK@1.1001:ProcessResponsible">
    <vt:lpwstr/>
  </property>
  <property fmtid="{D5CDD505-2E9C-101B-9397-08002B2CF9AE}" pid="97" name="FSC#COOELAK@1.1001:ProcessResponsiblePhone">
    <vt:lpwstr/>
  </property>
  <property fmtid="{D5CDD505-2E9C-101B-9397-08002B2CF9AE}" pid="98" name="FSC#COOELAK@1.1001:ProcessResponsibleMail">
    <vt:lpwstr/>
  </property>
  <property fmtid="{D5CDD505-2E9C-101B-9397-08002B2CF9AE}" pid="99" name="FSC#COOELAK@1.1001:ProcessResponsibleFax">
    <vt:lpwstr/>
  </property>
  <property fmtid="{D5CDD505-2E9C-101B-9397-08002B2CF9AE}" pid="100" name="FSC#COOELAK@1.1001:ApproverFirstName">
    <vt:lpwstr/>
  </property>
  <property fmtid="{D5CDD505-2E9C-101B-9397-08002B2CF9AE}" pid="101" name="FSC#COOELAK@1.1001:ApproverSurName">
    <vt:lpwstr/>
  </property>
  <property fmtid="{D5CDD505-2E9C-101B-9397-08002B2CF9AE}" pid="102" name="FSC#COOELAK@1.1001:ApproverTitle">
    <vt:lpwstr/>
  </property>
  <property fmtid="{D5CDD505-2E9C-101B-9397-08002B2CF9AE}" pid="103" name="FSC#COOELAK@1.1001:ExternalDate">
    <vt:lpwstr/>
  </property>
  <property fmtid="{D5CDD505-2E9C-101B-9397-08002B2CF9AE}" pid="104" name="FSC#COOELAK@1.1001:SettlementApprovedAt">
    <vt:lpwstr/>
  </property>
  <property fmtid="{D5CDD505-2E9C-101B-9397-08002B2CF9AE}" pid="105" name="FSC#COOELAK@1.1001:BaseNumber">
    <vt:lpwstr>BAV-041.4</vt:lpwstr>
  </property>
  <property fmtid="{D5CDD505-2E9C-101B-9397-08002B2CF9AE}" pid="106" name="FSC#COOELAK@1.1001:CurrentUserRolePos">
    <vt:lpwstr>Leiter/-in</vt:lpwstr>
  </property>
  <property fmtid="{D5CDD505-2E9C-101B-9397-08002B2CF9AE}" pid="107" name="FSC#COOELAK@1.1001:CurrentUserEmail">
    <vt:lpwstr>pierre-andre.Pianzola@bav.admin.ch</vt:lpwstr>
  </property>
  <property fmtid="{D5CDD505-2E9C-101B-9397-08002B2CF9AE}" pid="108" name="FSC#ELAKGOV@1.1001:PersonalSubjGender">
    <vt:lpwstr/>
  </property>
  <property fmtid="{D5CDD505-2E9C-101B-9397-08002B2CF9AE}" pid="109" name="FSC#ELAKGOV@1.1001:PersonalSubjFirstName">
    <vt:lpwstr/>
  </property>
  <property fmtid="{D5CDD505-2E9C-101B-9397-08002B2CF9AE}" pid="110" name="FSC#ELAKGOV@1.1001:PersonalSubjSurName">
    <vt:lpwstr/>
  </property>
  <property fmtid="{D5CDD505-2E9C-101B-9397-08002B2CF9AE}" pid="111" name="FSC#ELAKGOV@1.1001:PersonalSubjSalutation">
    <vt:lpwstr/>
  </property>
  <property fmtid="{D5CDD505-2E9C-101B-9397-08002B2CF9AE}" pid="112" name="FSC#ELAKGOV@1.1001:PersonalSubjAddress">
    <vt:lpwstr/>
  </property>
  <property fmtid="{D5CDD505-2E9C-101B-9397-08002B2CF9AE}" pid="113" name="FSC#ATSTATECFG@1.1001:Office">
    <vt:lpwstr/>
  </property>
  <property fmtid="{D5CDD505-2E9C-101B-9397-08002B2CF9AE}" pid="114" name="FSC#ATSTATECFG@1.1001:Agent">
    <vt:lpwstr>Marianne Hagi</vt:lpwstr>
  </property>
  <property fmtid="{D5CDD505-2E9C-101B-9397-08002B2CF9AE}" pid="115" name="FSC#ATSTATECFG@1.1001:AgentPhone">
    <vt:lpwstr>+41 58 462 57 50</vt:lpwstr>
  </property>
  <property fmtid="{D5CDD505-2E9C-101B-9397-08002B2CF9AE}" pid="116" name="FSC#ATSTATECFG@1.1001:DepartmentFax">
    <vt:lpwstr/>
  </property>
  <property fmtid="{D5CDD505-2E9C-101B-9397-08002B2CF9AE}" pid="117" name="FSC#ATSTATECFG@1.1001:DepartmentEmail">
    <vt:lpwstr/>
  </property>
  <property fmtid="{D5CDD505-2E9C-101B-9397-08002B2CF9AE}" pid="118" name="FSC#ATSTATECFG@1.1001:SubfileDate">
    <vt:lpwstr/>
  </property>
  <property fmtid="{D5CDD505-2E9C-101B-9397-08002B2CF9AE}" pid="119" name="FSC#ATSTATECFG@1.1001:SubfileSubject">
    <vt:lpwstr/>
  </property>
  <property fmtid="{D5CDD505-2E9C-101B-9397-08002B2CF9AE}" pid="120" name="FSC#ATSTATECFG@1.1001:DepartmentZipCode">
    <vt:lpwstr/>
  </property>
  <property fmtid="{D5CDD505-2E9C-101B-9397-08002B2CF9AE}" pid="121" name="FSC#ATSTATECFG@1.1001:DepartmentCountry">
    <vt:lpwstr/>
  </property>
  <property fmtid="{D5CDD505-2E9C-101B-9397-08002B2CF9AE}" pid="122" name="FSC#ATSTATECFG@1.1001:DepartmentCity">
    <vt:lpwstr/>
  </property>
  <property fmtid="{D5CDD505-2E9C-101B-9397-08002B2CF9AE}" pid="123" name="FSC#ATSTATECFG@1.1001:DepartmentStreet">
    <vt:lpwstr/>
  </property>
  <property fmtid="{D5CDD505-2E9C-101B-9397-08002B2CF9AE}" pid="124" name="FSC#ATSTATECFG@1.1001:DepartmentDVR">
    <vt:lpwstr/>
  </property>
  <property fmtid="{D5CDD505-2E9C-101B-9397-08002B2CF9AE}" pid="125" name="FSC#ATSTATECFG@1.1001:DepartmentUID">
    <vt:lpwstr/>
  </property>
  <property fmtid="{D5CDD505-2E9C-101B-9397-08002B2CF9AE}" pid="126" name="FSC#ATSTATECFG@1.1001:SubfileReference">
    <vt:lpwstr>BAV-041.4-00004/00001/00024/00009</vt:lpwstr>
  </property>
  <property fmtid="{D5CDD505-2E9C-101B-9397-08002B2CF9AE}" pid="127" name="FSC#ATSTATECFG@1.1001:Clause">
    <vt:lpwstr/>
  </property>
  <property fmtid="{D5CDD505-2E9C-101B-9397-08002B2CF9AE}" pid="128" name="FSC#ATSTATECFG@1.1001:ApprovedSignature">
    <vt:lpwstr/>
  </property>
  <property fmtid="{D5CDD505-2E9C-101B-9397-08002B2CF9AE}" pid="129" name="FSC#ATSTATECFG@1.1001:BankAccount">
    <vt:lpwstr/>
  </property>
  <property fmtid="{D5CDD505-2E9C-101B-9397-08002B2CF9AE}" pid="130" name="FSC#ATSTATECFG@1.1001:BankAccountOwner">
    <vt:lpwstr/>
  </property>
  <property fmtid="{D5CDD505-2E9C-101B-9397-08002B2CF9AE}" pid="131" name="FSC#ATSTATECFG@1.1001:BankInstitute">
    <vt:lpwstr/>
  </property>
  <property fmtid="{D5CDD505-2E9C-101B-9397-08002B2CF9AE}" pid="132" name="FSC#ATSTATECFG@1.1001:BankAccountID">
    <vt:lpwstr/>
  </property>
  <property fmtid="{D5CDD505-2E9C-101B-9397-08002B2CF9AE}" pid="133" name="FSC#ATSTATECFG@1.1001:BankAccountIBAN">
    <vt:lpwstr/>
  </property>
  <property fmtid="{D5CDD505-2E9C-101B-9397-08002B2CF9AE}" pid="134" name="FSC#ATSTATECFG@1.1001:BankAccountBIC">
    <vt:lpwstr/>
  </property>
  <property fmtid="{D5CDD505-2E9C-101B-9397-08002B2CF9AE}" pid="135" name="FSC#ATSTATECFG@1.1001:BankName">
    <vt:lpwstr/>
  </property>
  <property fmtid="{D5CDD505-2E9C-101B-9397-08002B2CF9AE}" pid="136" name="FSC#CCAPRECONFIG@15.1001:AddrAnrede">
    <vt:lpwstr/>
  </property>
  <property fmtid="{D5CDD505-2E9C-101B-9397-08002B2CF9AE}" pid="137" name="FSC#CCAPRECONFIG@15.1001:AddrTitel">
    <vt:lpwstr/>
  </property>
  <property fmtid="{D5CDD505-2E9C-101B-9397-08002B2CF9AE}" pid="138" name="FSC#CCAPRECONFIG@15.1001:AddrNachgestellter_Titel">
    <vt:lpwstr/>
  </property>
  <property fmtid="{D5CDD505-2E9C-101B-9397-08002B2CF9AE}" pid="139" name="FSC#CCAPRECONFIG@15.1001:AddrVorname">
    <vt:lpwstr/>
  </property>
  <property fmtid="{D5CDD505-2E9C-101B-9397-08002B2CF9AE}" pid="140" name="FSC#CCAPRECONFIG@15.1001:AddrNachname">
    <vt:lpwstr/>
  </property>
  <property fmtid="{D5CDD505-2E9C-101B-9397-08002B2CF9AE}" pid="141" name="FSC#CCAPRECONFIG@15.1001:AddrzH">
    <vt:lpwstr/>
  </property>
  <property fmtid="{D5CDD505-2E9C-101B-9397-08002B2CF9AE}" pid="142" name="FSC#CCAPRECONFIG@15.1001:AddrGeschlecht">
    <vt:lpwstr/>
  </property>
  <property fmtid="{D5CDD505-2E9C-101B-9397-08002B2CF9AE}" pid="143" name="FSC#CCAPRECONFIG@15.1001:AddrStrasse">
    <vt:lpwstr/>
  </property>
  <property fmtid="{D5CDD505-2E9C-101B-9397-08002B2CF9AE}" pid="144" name="FSC#CCAPRECONFIG@15.1001:AddrHausnummer">
    <vt:lpwstr/>
  </property>
  <property fmtid="{D5CDD505-2E9C-101B-9397-08002B2CF9AE}" pid="145" name="FSC#CCAPRECONFIG@15.1001:AddrStiege">
    <vt:lpwstr/>
  </property>
  <property fmtid="{D5CDD505-2E9C-101B-9397-08002B2CF9AE}" pid="146" name="FSC#CCAPRECONFIG@15.1001:AddrTuer">
    <vt:lpwstr/>
  </property>
  <property fmtid="{D5CDD505-2E9C-101B-9397-08002B2CF9AE}" pid="147" name="FSC#CCAPRECONFIG@15.1001:AddrPostfach">
    <vt:lpwstr/>
  </property>
  <property fmtid="{D5CDD505-2E9C-101B-9397-08002B2CF9AE}" pid="148" name="FSC#CCAPRECONFIG@15.1001:AddrPostleitzahl">
    <vt:lpwstr/>
  </property>
  <property fmtid="{D5CDD505-2E9C-101B-9397-08002B2CF9AE}" pid="149" name="FSC#CCAPRECONFIG@15.1001:AddrOrt">
    <vt:lpwstr/>
  </property>
  <property fmtid="{D5CDD505-2E9C-101B-9397-08002B2CF9AE}" pid="150" name="FSC#CCAPRECONFIG@15.1001:AddrLand">
    <vt:lpwstr/>
  </property>
  <property fmtid="{D5CDD505-2E9C-101B-9397-08002B2CF9AE}" pid="151" name="FSC#CCAPRECONFIG@15.1001:AddrEmail">
    <vt:lpwstr/>
  </property>
  <property fmtid="{D5CDD505-2E9C-101B-9397-08002B2CF9AE}" pid="152" name="FSC#CCAPRECONFIG@15.1001:AddrAdresse">
    <vt:lpwstr/>
  </property>
  <property fmtid="{D5CDD505-2E9C-101B-9397-08002B2CF9AE}" pid="153" name="FSC#CCAPRECONFIG@15.1001:AddrFax">
    <vt:lpwstr/>
  </property>
  <property fmtid="{D5CDD505-2E9C-101B-9397-08002B2CF9AE}" pid="154" name="FSC#CCAPRECONFIG@15.1001:AddrOrganisationsname">
    <vt:lpwstr/>
  </property>
  <property fmtid="{D5CDD505-2E9C-101B-9397-08002B2CF9AE}" pid="155" name="FSC#CCAPRECONFIG@15.1001:AddrOrganisationskurzname">
    <vt:lpwstr/>
  </property>
  <property fmtid="{D5CDD505-2E9C-101B-9397-08002B2CF9AE}" pid="156" name="FSC#CCAPRECONFIG@15.1001:AddrAbschriftsbemerkung">
    <vt:lpwstr/>
  </property>
  <property fmtid="{D5CDD505-2E9C-101B-9397-08002B2CF9AE}" pid="157" name="FSC#CCAPRECONFIG@15.1001:AddrName_Zeile_2">
    <vt:lpwstr/>
  </property>
  <property fmtid="{D5CDD505-2E9C-101B-9397-08002B2CF9AE}" pid="158" name="FSC#CCAPRECONFIG@15.1001:AddrName_Zeile_3">
    <vt:lpwstr/>
  </property>
  <property fmtid="{D5CDD505-2E9C-101B-9397-08002B2CF9AE}" pid="159" name="FSC#CCAPRECONFIG@15.1001:AddrPostalischeAdresse">
    <vt:lpwstr/>
  </property>
  <property fmtid="{D5CDD505-2E9C-101B-9397-08002B2CF9AE}" pid="160" name="FSC#COOSYSTEM@1.1:Container">
    <vt:lpwstr>COO.2125.100.2.7072795</vt:lpwstr>
  </property>
  <property fmtid="{D5CDD505-2E9C-101B-9397-08002B2CF9AE}" pid="161" name="FSC#FSCFOLIO@1.1001:docpropproject">
    <vt:lpwstr/>
  </property>
</Properties>
</file>