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35"/>
  </p:notesMasterIdLst>
  <p:handoutMasterIdLst>
    <p:handoutMasterId r:id="rId36"/>
  </p:handoutMasterIdLst>
  <p:sldIdLst>
    <p:sldId id="334" r:id="rId2"/>
    <p:sldId id="438" r:id="rId3"/>
    <p:sldId id="452" r:id="rId4"/>
    <p:sldId id="453" r:id="rId5"/>
    <p:sldId id="455" r:id="rId6"/>
    <p:sldId id="439" r:id="rId7"/>
    <p:sldId id="456" r:id="rId8"/>
    <p:sldId id="457" r:id="rId9"/>
    <p:sldId id="459" r:id="rId10"/>
    <p:sldId id="458" r:id="rId11"/>
    <p:sldId id="460" r:id="rId12"/>
    <p:sldId id="461" r:id="rId13"/>
    <p:sldId id="474" r:id="rId14"/>
    <p:sldId id="462" r:id="rId15"/>
    <p:sldId id="469" r:id="rId16"/>
    <p:sldId id="463" r:id="rId17"/>
    <p:sldId id="451" r:id="rId18"/>
    <p:sldId id="464" r:id="rId19"/>
    <p:sldId id="443" r:id="rId20"/>
    <p:sldId id="450" r:id="rId21"/>
    <p:sldId id="468" r:id="rId22"/>
    <p:sldId id="466" r:id="rId23"/>
    <p:sldId id="465" r:id="rId24"/>
    <p:sldId id="445" r:id="rId25"/>
    <p:sldId id="467" r:id="rId26"/>
    <p:sldId id="440" r:id="rId27"/>
    <p:sldId id="449" r:id="rId28"/>
    <p:sldId id="470" r:id="rId29"/>
    <p:sldId id="441" r:id="rId30"/>
    <p:sldId id="471" r:id="rId31"/>
    <p:sldId id="442" r:id="rId32"/>
    <p:sldId id="472" r:id="rId33"/>
    <p:sldId id="473" r:id="rId34"/>
  </p:sldIdLst>
  <p:sldSz cx="9144000" cy="6858000" type="screen4x3"/>
  <p:notesSz cx="6797675" cy="9926638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789"/>
    <a:srgbClr val="2E2D30"/>
    <a:srgbClr val="111111"/>
    <a:srgbClr val="003994"/>
    <a:srgbClr val="343434"/>
    <a:srgbClr val="FE9B0A"/>
    <a:srgbClr val="DC333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3636" autoAdjust="0"/>
  </p:normalViewPr>
  <p:slideViewPr>
    <p:cSldViewPr>
      <p:cViewPr varScale="1">
        <p:scale>
          <a:sx n="89" d="100"/>
          <a:sy n="89" d="100"/>
        </p:scale>
        <p:origin x="131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4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N:\Werbung\Firmenpr&#228;sentation\Unterlagen%20Erarbeitung%20Pr&#228;sentation%20Juli%202015\Folie%20portfolio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727252753643795E-2"/>
          <c:y val="2.4691358024691357E-2"/>
          <c:w val="0.84026197176727546"/>
          <c:h val="0.6856792553708563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Garaventa!$C$79</c:f>
              <c:strCache>
                <c:ptCount val="1"/>
                <c:pt idx="0">
                  <c:v>Suisse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cat>
            <c:strRef>
              <c:f>Garaventa!$A$80:$A$90</c:f>
              <c:strCache>
                <c:ptCount val="11"/>
                <c:pt idx="0">
                  <c:v>Funiculaires</c:v>
                </c:pt>
                <c:pt idx="1">
                  <c:v>Téléphériques va-et-vient</c:v>
                </c:pt>
                <c:pt idx="2">
                  <c:v>Téléphériques combiné</c:v>
                </c:pt>
                <c:pt idx="3">
                  <c:v>Télécabines</c:v>
                </c:pt>
                <c:pt idx="4">
                  <c:v>Télésiège débrayable</c:v>
                </c:pt>
                <c:pt idx="5">
                  <c:v>Télésiège fixe</c:v>
                </c:pt>
                <c:pt idx="6">
                  <c:v>Téléskis</c:v>
                </c:pt>
                <c:pt idx="7">
                  <c:v>3S</c:v>
                </c:pt>
                <c:pt idx="8">
                  <c:v>Téléphérique pulsé</c:v>
                </c:pt>
                <c:pt idx="9">
                  <c:v>Funifor</c:v>
                </c:pt>
                <c:pt idx="10">
                  <c:v>Funitel</c:v>
                </c:pt>
              </c:strCache>
            </c:strRef>
          </c:cat>
          <c:val>
            <c:numRef>
              <c:f>Garaventa!$C$80:$C$90</c:f>
              <c:numCache>
                <c:formatCode>General</c:formatCode>
                <c:ptCount val="11"/>
                <c:pt idx="0">
                  <c:v>20</c:v>
                </c:pt>
                <c:pt idx="1">
                  <c:v>22</c:v>
                </c:pt>
                <c:pt idx="2">
                  <c:v>6</c:v>
                </c:pt>
                <c:pt idx="3">
                  <c:v>33</c:v>
                </c:pt>
                <c:pt idx="4">
                  <c:v>78</c:v>
                </c:pt>
                <c:pt idx="5">
                  <c:v>9</c:v>
                </c:pt>
                <c:pt idx="6">
                  <c:v>28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2"/>
          <c:order val="1"/>
          <c:tx>
            <c:strRef>
              <c:f>Garaventa!$B$79</c:f>
              <c:strCache>
                <c:ptCount val="1"/>
                <c:pt idx="0">
                  <c:v>Au monde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cat>
            <c:strRef>
              <c:f>Garaventa!$A$80:$A$90</c:f>
              <c:strCache>
                <c:ptCount val="11"/>
                <c:pt idx="0">
                  <c:v>Funiculaires</c:v>
                </c:pt>
                <c:pt idx="1">
                  <c:v>Téléphériques va-et-vient</c:v>
                </c:pt>
                <c:pt idx="2">
                  <c:v>Téléphériques combiné</c:v>
                </c:pt>
                <c:pt idx="3">
                  <c:v>Télécabines</c:v>
                </c:pt>
                <c:pt idx="4">
                  <c:v>Télésiège débrayable</c:v>
                </c:pt>
                <c:pt idx="5">
                  <c:v>Télésiège fixe</c:v>
                </c:pt>
                <c:pt idx="6">
                  <c:v>Téléskis</c:v>
                </c:pt>
                <c:pt idx="7">
                  <c:v>3S</c:v>
                </c:pt>
                <c:pt idx="8">
                  <c:v>Téléphérique pulsé</c:v>
                </c:pt>
                <c:pt idx="9">
                  <c:v>Funifor</c:v>
                </c:pt>
                <c:pt idx="10">
                  <c:v>Funitel</c:v>
                </c:pt>
              </c:strCache>
            </c:strRef>
          </c:cat>
          <c:val>
            <c:numRef>
              <c:f>Garaventa!$B$80:$B$90</c:f>
              <c:numCache>
                <c:formatCode>General</c:formatCode>
                <c:ptCount val="11"/>
                <c:pt idx="0">
                  <c:v>25</c:v>
                </c:pt>
                <c:pt idx="1">
                  <c:v>21</c:v>
                </c:pt>
                <c:pt idx="2">
                  <c:v>0</c:v>
                </c:pt>
                <c:pt idx="3">
                  <c:v>4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6070136"/>
        <c:axId val="366657984"/>
      </c:barChart>
      <c:catAx>
        <c:axId val="366070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6657984"/>
        <c:crosses val="autoZero"/>
        <c:auto val="1"/>
        <c:lblAlgn val="ctr"/>
        <c:lblOffset val="100"/>
        <c:noMultiLvlLbl val="0"/>
      </c:catAx>
      <c:valAx>
        <c:axId val="36665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6070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600" b="0" dirty="0" smtClean="0">
                <a:effectLst/>
              </a:rPr>
              <a:t>Equivalents temps </a:t>
            </a:r>
            <a:r>
              <a:rPr lang="en-GB" sz="1600" b="0" dirty="0" err="1" smtClean="0">
                <a:effectLst/>
              </a:rPr>
              <a:t>plein</a:t>
            </a:r>
            <a:endParaRPr lang="de-CH" sz="1000" b="0" dirty="0">
              <a:effectLst/>
            </a:endParaRPr>
          </a:p>
        </c:rich>
      </c:tx>
      <c:layout>
        <c:manualLayout>
          <c:xMode val="edge"/>
          <c:yMode val="edge"/>
          <c:x val="0.24255431828895888"/>
          <c:y val="1.60320621044214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9576946405354366E-2"/>
          <c:y val="0.14653304763441244"/>
          <c:w val="0.90405720685689583"/>
          <c:h val="0.799022069458972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Stellenprozent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02/03</c:v>
                </c:pt>
                <c:pt idx="1">
                  <c:v>03/04</c:v>
                </c:pt>
                <c:pt idx="2">
                  <c:v>04/05</c:v>
                </c:pt>
                <c:pt idx="3">
                  <c:v>05/06</c:v>
                </c:pt>
                <c:pt idx="4">
                  <c:v>06/07</c:v>
                </c:pt>
                <c:pt idx="5">
                  <c:v>07/08</c:v>
                </c:pt>
                <c:pt idx="6">
                  <c:v>08/09</c:v>
                </c:pt>
                <c:pt idx="7">
                  <c:v>09/10</c:v>
                </c:pt>
                <c:pt idx="8">
                  <c:v>10/11</c:v>
                </c:pt>
                <c:pt idx="9">
                  <c:v>11/12</c:v>
                </c:pt>
                <c:pt idx="10">
                  <c:v>12/13</c:v>
                </c:pt>
                <c:pt idx="11">
                  <c:v>13/14</c:v>
                </c:pt>
                <c:pt idx="12">
                  <c:v>14/15</c:v>
                </c:pt>
                <c:pt idx="13">
                  <c:v>15/16</c:v>
                </c:pt>
              </c:strCache>
            </c:strRef>
          </c:cat>
          <c:val>
            <c:numRef>
              <c:f>Tabelle1!$B$2:$B$15</c:f>
              <c:numCache>
                <c:formatCode>General</c:formatCode>
                <c:ptCount val="14"/>
                <c:pt idx="0">
                  <c:v>269</c:v>
                </c:pt>
                <c:pt idx="1">
                  <c:v>264</c:v>
                </c:pt>
                <c:pt idx="2">
                  <c:v>265</c:v>
                </c:pt>
                <c:pt idx="3">
                  <c:v>265</c:v>
                </c:pt>
                <c:pt idx="4">
                  <c:v>276</c:v>
                </c:pt>
                <c:pt idx="5">
                  <c:v>289</c:v>
                </c:pt>
                <c:pt idx="6">
                  <c:v>294</c:v>
                </c:pt>
                <c:pt idx="7">
                  <c:v>300</c:v>
                </c:pt>
                <c:pt idx="8">
                  <c:v>308</c:v>
                </c:pt>
                <c:pt idx="9">
                  <c:v>323</c:v>
                </c:pt>
                <c:pt idx="10">
                  <c:v>339</c:v>
                </c:pt>
                <c:pt idx="11">
                  <c:v>346</c:v>
                </c:pt>
                <c:pt idx="12">
                  <c:v>344</c:v>
                </c:pt>
                <c:pt idx="13">
                  <c:v>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70288"/>
        <c:axId val="366738736"/>
      </c:barChart>
      <c:catAx>
        <c:axId val="8770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6738736"/>
        <c:crosses val="autoZero"/>
        <c:auto val="1"/>
        <c:lblAlgn val="ctr"/>
        <c:lblOffset val="100"/>
        <c:noMultiLvlLbl val="0"/>
      </c:catAx>
      <c:valAx>
        <c:axId val="366738736"/>
        <c:scaling>
          <c:orientation val="minMax"/>
          <c:max val="3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0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600" b="0" dirty="0" err="1" smtClean="0">
                <a:effectLst/>
              </a:rPr>
              <a:t>Collaborateurs</a:t>
            </a:r>
            <a:r>
              <a:rPr lang="en-GB" sz="1600" b="0" dirty="0" smtClean="0">
                <a:effectLst/>
              </a:rPr>
              <a:t> par cantons</a:t>
            </a:r>
            <a:endParaRPr lang="de-CH" sz="1600" b="0" dirty="0" smtClean="0">
              <a:effectLst/>
            </a:endParaRPr>
          </a:p>
          <a:p>
            <a:pPr>
              <a:defRPr/>
            </a:pPr>
            <a:r>
              <a:rPr lang="en-GB" sz="1200" b="0" dirty="0" smtClean="0">
                <a:effectLst/>
              </a:rPr>
              <a:t>Au 31 </a:t>
            </a:r>
            <a:r>
              <a:rPr lang="en-GB" sz="1200" b="0" dirty="0" err="1" smtClean="0">
                <a:effectLst/>
              </a:rPr>
              <a:t>décembre</a:t>
            </a:r>
            <a:r>
              <a:rPr lang="en-GB" sz="1200" b="0" dirty="0" smtClean="0">
                <a:effectLst/>
              </a:rPr>
              <a:t> 2015</a:t>
            </a:r>
            <a:endParaRPr lang="de-CH" sz="1100" b="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0227587005699132"/>
          <c:y val="0.17395193637488554"/>
          <c:w val="0.84894113420021888"/>
          <c:h val="0.73663678173689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Tabelle1!$A$2:$A$17</c:f>
              <c:strCache>
                <c:ptCount val="16"/>
                <c:pt idx="0">
                  <c:v>AG</c:v>
                </c:pt>
                <c:pt idx="1">
                  <c:v>AR</c:v>
                </c:pt>
                <c:pt idx="2">
                  <c:v>BE</c:v>
                </c:pt>
                <c:pt idx="3">
                  <c:v>GR</c:v>
                </c:pt>
                <c:pt idx="4">
                  <c:v>LU</c:v>
                </c:pt>
                <c:pt idx="5">
                  <c:v>NE</c:v>
                </c:pt>
                <c:pt idx="6">
                  <c:v>NW</c:v>
                </c:pt>
                <c:pt idx="7">
                  <c:v>OW</c:v>
                </c:pt>
                <c:pt idx="8">
                  <c:v>SG</c:v>
                </c:pt>
                <c:pt idx="9">
                  <c:v>SO</c:v>
                </c:pt>
                <c:pt idx="10">
                  <c:v>SZ</c:v>
                </c:pt>
                <c:pt idx="11">
                  <c:v>UR</c:v>
                </c:pt>
                <c:pt idx="12">
                  <c:v>VD</c:v>
                </c:pt>
                <c:pt idx="13">
                  <c:v>VS</c:v>
                </c:pt>
                <c:pt idx="14">
                  <c:v>ZG</c:v>
                </c:pt>
                <c:pt idx="15">
                  <c:v>ZH</c:v>
                </c:pt>
              </c:strCache>
            </c:strRef>
          </c:cat>
          <c:val>
            <c:numRef>
              <c:f>Tabelle1!$B$2:$B$17</c:f>
              <c:numCache>
                <c:formatCode>General</c:formatCode>
                <c:ptCount val="16"/>
                <c:pt idx="0">
                  <c:v>3</c:v>
                </c:pt>
                <c:pt idx="1">
                  <c:v>1</c:v>
                </c:pt>
                <c:pt idx="2">
                  <c:v>94</c:v>
                </c:pt>
                <c:pt idx="3">
                  <c:v>4</c:v>
                </c:pt>
                <c:pt idx="4">
                  <c:v>28</c:v>
                </c:pt>
                <c:pt idx="5">
                  <c:v>1</c:v>
                </c:pt>
                <c:pt idx="6">
                  <c:v>4</c:v>
                </c:pt>
                <c:pt idx="7">
                  <c:v>5</c:v>
                </c:pt>
                <c:pt idx="8">
                  <c:v>5</c:v>
                </c:pt>
                <c:pt idx="9">
                  <c:v>2</c:v>
                </c:pt>
                <c:pt idx="10">
                  <c:v>157</c:v>
                </c:pt>
                <c:pt idx="11">
                  <c:v>26</c:v>
                </c:pt>
                <c:pt idx="12">
                  <c:v>1</c:v>
                </c:pt>
                <c:pt idx="13">
                  <c:v>34</c:v>
                </c:pt>
                <c:pt idx="14">
                  <c:v>18</c:v>
                </c:pt>
                <c:pt idx="1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6880920"/>
        <c:axId val="367333624"/>
      </c:barChart>
      <c:catAx>
        <c:axId val="366880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7333624"/>
        <c:crosses val="autoZero"/>
        <c:auto val="1"/>
        <c:lblAlgn val="ctr"/>
        <c:lblOffset val="100"/>
        <c:noMultiLvlLbl val="0"/>
      </c:catAx>
      <c:valAx>
        <c:axId val="367333624"/>
        <c:scaling>
          <c:orientation val="minMax"/>
          <c:max val="1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6880920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41B0AC-6C0E-4548-A42E-C9931B58977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4AAD5E2-7958-415D-A1CD-680077F5D2B5}">
      <dgm:prSet phldrT="[Text]"/>
      <dgm:spPr/>
      <dgm:t>
        <a:bodyPr/>
        <a:lstStyle/>
        <a:p>
          <a:r>
            <a:rPr lang="fr-FR" noProof="0" dirty="0" smtClean="0"/>
            <a:t>Autorité</a:t>
          </a:r>
          <a:endParaRPr lang="fr-FR" noProof="0" dirty="0"/>
        </a:p>
      </dgm:t>
    </dgm:pt>
    <dgm:pt modelId="{8BBAD645-F013-4F43-A5AE-92E2CC1902BE}" type="parTrans" cxnId="{73F6512D-B5CE-492E-A8C0-633ADCA3E374}">
      <dgm:prSet/>
      <dgm:spPr/>
      <dgm:t>
        <a:bodyPr/>
        <a:lstStyle/>
        <a:p>
          <a:endParaRPr lang="de-DE"/>
        </a:p>
      </dgm:t>
    </dgm:pt>
    <dgm:pt modelId="{E3528F93-80C0-4F87-B993-DD1307F3316E}" type="sibTrans" cxnId="{73F6512D-B5CE-492E-A8C0-633ADCA3E374}">
      <dgm:prSet/>
      <dgm:spPr/>
      <dgm:t>
        <a:bodyPr/>
        <a:lstStyle/>
        <a:p>
          <a:endParaRPr lang="de-DE" dirty="0"/>
        </a:p>
      </dgm:t>
    </dgm:pt>
    <dgm:pt modelId="{2C0A5B4C-F3C9-43CA-AB64-322B2B66DDAE}">
      <dgm:prSet phldrT="[Text]"/>
      <dgm:spPr/>
      <dgm:t>
        <a:bodyPr/>
        <a:lstStyle/>
        <a:p>
          <a:r>
            <a:rPr lang="fr-FR" noProof="0" dirty="0" smtClean="0"/>
            <a:t>Exploitant</a:t>
          </a:r>
          <a:endParaRPr lang="fr-FR" noProof="0" dirty="0"/>
        </a:p>
      </dgm:t>
    </dgm:pt>
    <dgm:pt modelId="{E9D2C9E4-372D-46C6-AF5E-C797CBB58AF0}" type="parTrans" cxnId="{2EA41941-E8A6-4D52-9CB8-B94E2D7DDB18}">
      <dgm:prSet/>
      <dgm:spPr/>
      <dgm:t>
        <a:bodyPr/>
        <a:lstStyle/>
        <a:p>
          <a:endParaRPr lang="de-DE"/>
        </a:p>
      </dgm:t>
    </dgm:pt>
    <dgm:pt modelId="{10A3794A-103A-485B-A13D-8A357D1D0927}" type="sibTrans" cxnId="{2EA41941-E8A6-4D52-9CB8-B94E2D7DDB18}">
      <dgm:prSet/>
      <dgm:spPr/>
      <dgm:t>
        <a:bodyPr/>
        <a:lstStyle/>
        <a:p>
          <a:endParaRPr lang="de-DE"/>
        </a:p>
      </dgm:t>
    </dgm:pt>
    <dgm:pt modelId="{DB9F64FE-A06C-48D6-BB01-6B8FA4ABC9C0}">
      <dgm:prSet phldrT="[Text]"/>
      <dgm:spPr/>
      <dgm:t>
        <a:bodyPr/>
        <a:lstStyle/>
        <a:p>
          <a:r>
            <a:rPr lang="fr-FR" noProof="0" dirty="0" smtClean="0"/>
            <a:t>Constructeur</a:t>
          </a:r>
          <a:endParaRPr lang="fr-FR" noProof="0" dirty="0"/>
        </a:p>
      </dgm:t>
    </dgm:pt>
    <dgm:pt modelId="{A50072AB-CE35-4E74-9831-C618DB4884B1}" type="parTrans" cxnId="{0AF267AB-6B3C-42E7-9B9F-9FA919C77211}">
      <dgm:prSet/>
      <dgm:spPr/>
      <dgm:t>
        <a:bodyPr/>
        <a:lstStyle/>
        <a:p>
          <a:endParaRPr lang="de-DE"/>
        </a:p>
      </dgm:t>
    </dgm:pt>
    <dgm:pt modelId="{7ADB944E-7DEF-480A-B74C-DAF6E4C30C3A}" type="sibTrans" cxnId="{0AF267AB-6B3C-42E7-9B9F-9FA919C77211}">
      <dgm:prSet/>
      <dgm:spPr/>
      <dgm:t>
        <a:bodyPr/>
        <a:lstStyle/>
        <a:p>
          <a:endParaRPr lang="de-DE"/>
        </a:p>
      </dgm:t>
    </dgm:pt>
    <dgm:pt modelId="{1152E3CE-9567-47BA-8508-0C43D62BB835}" type="pres">
      <dgm:prSet presAssocID="{C041B0AC-6C0E-4548-A42E-C9931B5897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A7523FB-86CD-44F5-8B70-002393980175}" type="pres">
      <dgm:prSet presAssocID="{C041B0AC-6C0E-4548-A42E-C9931B589774}" presName="cycle" presStyleCnt="0"/>
      <dgm:spPr/>
    </dgm:pt>
    <dgm:pt modelId="{F6458742-4196-4E59-9F20-A832A303B01C}" type="pres">
      <dgm:prSet presAssocID="{B4AAD5E2-7958-415D-A1CD-680077F5D2B5}" presName="nodeFirstNode" presStyleLbl="node1" presStyleIdx="0" presStyleCnt="3" custScaleX="67144" custScaleY="3116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5FBEE-E978-427B-8356-C7CB1314293F}" type="pres">
      <dgm:prSet presAssocID="{E3528F93-80C0-4F87-B993-DD1307F3316E}" presName="sibTransFirstNode" presStyleLbl="bgShp" presStyleIdx="0" presStyleCnt="1"/>
      <dgm:spPr/>
      <dgm:t>
        <a:bodyPr/>
        <a:lstStyle/>
        <a:p>
          <a:endParaRPr lang="de-DE"/>
        </a:p>
      </dgm:t>
    </dgm:pt>
    <dgm:pt modelId="{4D462658-ADAA-4D9C-BF6F-865E763C5D28}" type="pres">
      <dgm:prSet presAssocID="{2C0A5B4C-F3C9-43CA-AB64-322B2B66DDAE}" presName="nodeFollowingNodes" presStyleLbl="node1" presStyleIdx="1" presStyleCnt="3" custScaleX="59796" custScaleY="3224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27D59C6-B6E5-4A83-AB4B-B0C22A31ACAB}" type="pres">
      <dgm:prSet presAssocID="{DB9F64FE-A06C-48D6-BB01-6B8FA4ABC9C0}" presName="nodeFollowingNodes" presStyleLbl="node1" presStyleIdx="2" presStyleCnt="3" custScaleX="60493" custScaleY="307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EA41941-E8A6-4D52-9CB8-B94E2D7DDB18}" srcId="{C041B0AC-6C0E-4548-A42E-C9931B589774}" destId="{2C0A5B4C-F3C9-43CA-AB64-322B2B66DDAE}" srcOrd="1" destOrd="0" parTransId="{E9D2C9E4-372D-46C6-AF5E-C797CBB58AF0}" sibTransId="{10A3794A-103A-485B-A13D-8A357D1D0927}"/>
    <dgm:cxn modelId="{0AF267AB-6B3C-42E7-9B9F-9FA919C77211}" srcId="{C041B0AC-6C0E-4548-A42E-C9931B589774}" destId="{DB9F64FE-A06C-48D6-BB01-6B8FA4ABC9C0}" srcOrd="2" destOrd="0" parTransId="{A50072AB-CE35-4E74-9831-C618DB4884B1}" sibTransId="{7ADB944E-7DEF-480A-B74C-DAF6E4C30C3A}"/>
    <dgm:cxn modelId="{1734B337-E50B-471B-BB5F-91BDE17A6EDC}" type="presOf" srcId="{E3528F93-80C0-4F87-B993-DD1307F3316E}" destId="{BEA5FBEE-E978-427B-8356-C7CB1314293F}" srcOrd="0" destOrd="0" presId="urn:microsoft.com/office/officeart/2005/8/layout/cycle3"/>
    <dgm:cxn modelId="{5B48C3A1-4989-4C6F-BAAA-346D0647D43B}" type="presOf" srcId="{B4AAD5E2-7958-415D-A1CD-680077F5D2B5}" destId="{F6458742-4196-4E59-9F20-A832A303B01C}" srcOrd="0" destOrd="0" presId="urn:microsoft.com/office/officeart/2005/8/layout/cycle3"/>
    <dgm:cxn modelId="{BFB916F6-0E89-44D2-8A31-90F73AB37323}" type="presOf" srcId="{DB9F64FE-A06C-48D6-BB01-6B8FA4ABC9C0}" destId="{927D59C6-B6E5-4A83-AB4B-B0C22A31ACAB}" srcOrd="0" destOrd="0" presId="urn:microsoft.com/office/officeart/2005/8/layout/cycle3"/>
    <dgm:cxn modelId="{7F07FD1B-AF26-49B4-96F9-E59CF626322B}" type="presOf" srcId="{C041B0AC-6C0E-4548-A42E-C9931B589774}" destId="{1152E3CE-9567-47BA-8508-0C43D62BB835}" srcOrd="0" destOrd="0" presId="urn:microsoft.com/office/officeart/2005/8/layout/cycle3"/>
    <dgm:cxn modelId="{73F6512D-B5CE-492E-A8C0-633ADCA3E374}" srcId="{C041B0AC-6C0E-4548-A42E-C9931B589774}" destId="{B4AAD5E2-7958-415D-A1CD-680077F5D2B5}" srcOrd="0" destOrd="0" parTransId="{8BBAD645-F013-4F43-A5AE-92E2CC1902BE}" sibTransId="{E3528F93-80C0-4F87-B993-DD1307F3316E}"/>
    <dgm:cxn modelId="{65BD428A-D43D-40F0-9494-9B3EF125E2E3}" type="presOf" srcId="{2C0A5B4C-F3C9-43CA-AB64-322B2B66DDAE}" destId="{4D462658-ADAA-4D9C-BF6F-865E763C5D28}" srcOrd="0" destOrd="0" presId="urn:microsoft.com/office/officeart/2005/8/layout/cycle3"/>
    <dgm:cxn modelId="{B920239E-BFAD-4B10-B1C4-F5CA554DA8F7}" type="presParOf" srcId="{1152E3CE-9567-47BA-8508-0C43D62BB835}" destId="{9A7523FB-86CD-44F5-8B70-002393980175}" srcOrd="0" destOrd="0" presId="urn:microsoft.com/office/officeart/2005/8/layout/cycle3"/>
    <dgm:cxn modelId="{D4F4801F-F815-4BFB-B0F4-E1CB35D5A65F}" type="presParOf" srcId="{9A7523FB-86CD-44F5-8B70-002393980175}" destId="{F6458742-4196-4E59-9F20-A832A303B01C}" srcOrd="0" destOrd="0" presId="urn:microsoft.com/office/officeart/2005/8/layout/cycle3"/>
    <dgm:cxn modelId="{7697B569-0C3E-4F4A-9F2A-84F455E66E54}" type="presParOf" srcId="{9A7523FB-86CD-44F5-8B70-002393980175}" destId="{BEA5FBEE-E978-427B-8356-C7CB1314293F}" srcOrd="1" destOrd="0" presId="urn:microsoft.com/office/officeart/2005/8/layout/cycle3"/>
    <dgm:cxn modelId="{ECAA6343-B022-467D-B323-CC63589BB01F}" type="presParOf" srcId="{9A7523FB-86CD-44F5-8B70-002393980175}" destId="{4D462658-ADAA-4D9C-BF6F-865E763C5D28}" srcOrd="2" destOrd="0" presId="urn:microsoft.com/office/officeart/2005/8/layout/cycle3"/>
    <dgm:cxn modelId="{A04C3EF5-0357-4200-A6E9-183A5065B2FE}" type="presParOf" srcId="{9A7523FB-86CD-44F5-8B70-002393980175}" destId="{927D59C6-B6E5-4A83-AB4B-B0C22A31ACAB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41B0AC-6C0E-4548-A42E-C9931B58977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152E3CE-9567-47BA-8508-0C43D62BB835}" type="pres">
      <dgm:prSet presAssocID="{C041B0AC-6C0E-4548-A42E-C9931B5897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A7523FB-86CD-44F5-8B70-002393980175}" type="pres">
      <dgm:prSet presAssocID="{C041B0AC-6C0E-4548-A42E-C9931B589774}" presName="cycle" presStyleCnt="0"/>
      <dgm:spPr/>
    </dgm:pt>
  </dgm:ptLst>
  <dgm:cxnLst>
    <dgm:cxn modelId="{11D8BC58-C068-475C-8C71-F8A67D0C239B}" type="presOf" srcId="{C041B0AC-6C0E-4548-A42E-C9931B589774}" destId="{1152E3CE-9567-47BA-8508-0C43D62BB835}" srcOrd="0" destOrd="0" presId="urn:microsoft.com/office/officeart/2005/8/layout/cycle3"/>
    <dgm:cxn modelId="{524CA8F6-83EB-45AF-8F2A-480754FB59CA}" type="presParOf" srcId="{1152E3CE-9567-47BA-8508-0C43D62BB835}" destId="{9A7523FB-86CD-44F5-8B70-002393980175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41B0AC-6C0E-4548-A42E-C9931B58977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152E3CE-9567-47BA-8508-0C43D62BB835}" type="pres">
      <dgm:prSet presAssocID="{C041B0AC-6C0E-4548-A42E-C9931B5897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A7523FB-86CD-44F5-8B70-002393980175}" type="pres">
      <dgm:prSet presAssocID="{C041B0AC-6C0E-4548-A42E-C9931B589774}" presName="cycle" presStyleCnt="0"/>
      <dgm:spPr/>
    </dgm:pt>
  </dgm:ptLst>
  <dgm:cxnLst>
    <dgm:cxn modelId="{657A66B8-513A-43BB-ACD8-75386D57E8D3}" type="presOf" srcId="{C041B0AC-6C0E-4548-A42E-C9931B589774}" destId="{1152E3CE-9567-47BA-8508-0C43D62BB835}" srcOrd="0" destOrd="0" presId="urn:microsoft.com/office/officeart/2005/8/layout/cycle3"/>
    <dgm:cxn modelId="{142BC244-458A-4413-8435-32D81D7AE0F2}" type="presParOf" srcId="{1152E3CE-9567-47BA-8508-0C43D62BB835}" destId="{9A7523FB-86CD-44F5-8B70-002393980175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41B0AC-6C0E-4548-A42E-C9931B58977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152E3CE-9567-47BA-8508-0C43D62BB835}" type="pres">
      <dgm:prSet presAssocID="{C041B0AC-6C0E-4548-A42E-C9931B5897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A7523FB-86CD-44F5-8B70-002393980175}" type="pres">
      <dgm:prSet presAssocID="{C041B0AC-6C0E-4548-A42E-C9931B589774}" presName="cycle" presStyleCnt="0"/>
      <dgm:spPr/>
    </dgm:pt>
  </dgm:ptLst>
  <dgm:cxnLst>
    <dgm:cxn modelId="{CF805FB3-349E-46D6-9501-D16E5EC751C9}" type="presOf" srcId="{C041B0AC-6C0E-4548-A42E-C9931B589774}" destId="{1152E3CE-9567-47BA-8508-0C43D62BB835}" srcOrd="0" destOrd="0" presId="urn:microsoft.com/office/officeart/2005/8/layout/cycle3"/>
    <dgm:cxn modelId="{0A925A87-C376-4DC8-9F2C-4CB0A46055DD}" type="presParOf" srcId="{1152E3CE-9567-47BA-8508-0C43D62BB835}" destId="{9A7523FB-86CD-44F5-8B70-002393980175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0" tIns="47780" rIns="95560" bIns="47780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0" tIns="47780" rIns="95560" bIns="4778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E0DE2DF2-D3F6-4E77-9C96-0EAC644ACDA5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313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Klicken Sie, um die Formate des Vorlagentextes zu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0" tIns="47780" rIns="95560" bIns="47780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0" tIns="47780" rIns="95560" bIns="4778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BB2D8301-45DC-4A42-AC22-EB193117FEC7}" type="slidenum">
              <a:rPr lang="de-AT"/>
              <a:pPr>
                <a:defRPr/>
              </a:pPr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2215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 smtClean="0">
              <a:latin typeface="Times New Roman" pitchFamily="18" charset="0"/>
            </a:endParaRPr>
          </a:p>
        </p:txBody>
      </p:sp>
      <p:sp>
        <p:nvSpPr>
          <p:cNvPr id="737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36FFBF-A29A-4941-A42E-99C21B8D6C3E}" type="slidenum">
              <a:rPr lang="de-AT" altLang="fr-FR" sz="1300" smtClean="0"/>
              <a:pPr eaLnBrk="1" hangingPunct="1"/>
              <a:t>1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4286122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Appréciation</a:t>
            </a:r>
            <a:r>
              <a:rPr lang="fr-FR" altLang="fr-FR" baseline="0" noProof="0" dirty="0" smtClean="0">
                <a:latin typeface="Times New Roman" pitchFamily="18" charset="0"/>
              </a:rPr>
              <a:t> </a:t>
            </a:r>
          </a:p>
          <a:p>
            <a:r>
              <a:rPr lang="fr-FR" altLang="fr-FR" baseline="0" noProof="0" dirty="0" smtClean="0">
                <a:latin typeface="Times New Roman" pitchFamily="18" charset="0"/>
              </a:rPr>
              <a:t>Durée de vie des composants</a:t>
            </a:r>
          </a:p>
          <a:p>
            <a:endParaRPr lang="fr-FR" altLang="fr-FR" baseline="0" noProof="0" dirty="0" smtClean="0">
              <a:latin typeface="Times New Roman" pitchFamily="18" charset="0"/>
            </a:endParaRPr>
          </a:p>
          <a:p>
            <a:r>
              <a:rPr lang="fr-FR" altLang="fr-FR" baseline="0" noProof="0" dirty="0" err="1" smtClean="0">
                <a:latin typeface="Times New Roman" pitchFamily="18" charset="0"/>
              </a:rPr>
              <a:t>Meteo</a:t>
            </a:r>
            <a:r>
              <a:rPr lang="fr-FR" altLang="fr-FR" baseline="0" noProof="0" dirty="0" smtClean="0">
                <a:latin typeface="Times New Roman" pitchFamily="18" charset="0"/>
              </a:rPr>
              <a:t> / Enneigement </a:t>
            </a:r>
            <a:endParaRPr lang="fr-FR" altLang="fr-FR" noProof="0" dirty="0" smtClean="0">
              <a:latin typeface="Times New Roman" pitchFamily="18" charset="0"/>
            </a:endParaRP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10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2213608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Appréciation</a:t>
            </a:r>
            <a:r>
              <a:rPr lang="fr-FR" altLang="fr-FR" baseline="0" noProof="0" dirty="0" smtClean="0">
                <a:latin typeface="Times New Roman" pitchFamily="18" charset="0"/>
              </a:rPr>
              <a:t> </a:t>
            </a:r>
          </a:p>
          <a:p>
            <a:r>
              <a:rPr lang="fr-FR" altLang="fr-FR" baseline="0" noProof="0" dirty="0" smtClean="0">
                <a:latin typeface="Times New Roman" pitchFamily="18" charset="0"/>
              </a:rPr>
              <a:t>Durée de vie des composants</a:t>
            </a:r>
          </a:p>
          <a:p>
            <a:endParaRPr lang="fr-FR" altLang="fr-FR" baseline="0" noProof="0" dirty="0" smtClean="0">
              <a:latin typeface="Times New Roman" pitchFamily="18" charset="0"/>
            </a:endParaRPr>
          </a:p>
          <a:p>
            <a:r>
              <a:rPr lang="fr-FR" altLang="fr-FR" baseline="0" noProof="0" dirty="0" err="1" smtClean="0">
                <a:latin typeface="Times New Roman" pitchFamily="18" charset="0"/>
              </a:rPr>
              <a:t>Meteo</a:t>
            </a:r>
            <a:r>
              <a:rPr lang="fr-FR" altLang="fr-FR" baseline="0" noProof="0" dirty="0" smtClean="0">
                <a:latin typeface="Times New Roman" pitchFamily="18" charset="0"/>
              </a:rPr>
              <a:t> / Enneigement </a:t>
            </a:r>
            <a:endParaRPr lang="fr-FR" altLang="fr-FR" noProof="0" dirty="0" smtClean="0">
              <a:latin typeface="Times New Roman" pitchFamily="18" charset="0"/>
            </a:endParaRP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11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2393693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Appréciation</a:t>
            </a:r>
            <a:r>
              <a:rPr lang="fr-FR" altLang="fr-FR" baseline="0" noProof="0" dirty="0" smtClean="0">
                <a:latin typeface="Times New Roman" pitchFamily="18" charset="0"/>
              </a:rPr>
              <a:t> </a:t>
            </a:r>
          </a:p>
          <a:p>
            <a:r>
              <a:rPr lang="fr-FR" altLang="fr-FR" baseline="0" noProof="0" dirty="0" smtClean="0">
                <a:latin typeface="Times New Roman" pitchFamily="18" charset="0"/>
              </a:rPr>
              <a:t>Durée de vie des composants</a:t>
            </a:r>
          </a:p>
          <a:p>
            <a:endParaRPr lang="fr-FR" altLang="fr-FR" baseline="0" noProof="0" dirty="0" smtClean="0">
              <a:latin typeface="Times New Roman" pitchFamily="18" charset="0"/>
            </a:endParaRPr>
          </a:p>
          <a:p>
            <a:r>
              <a:rPr lang="fr-FR" altLang="fr-FR" baseline="0" noProof="0" dirty="0" err="1" smtClean="0">
                <a:latin typeface="Times New Roman" pitchFamily="18" charset="0"/>
              </a:rPr>
              <a:t>Meteo</a:t>
            </a:r>
            <a:r>
              <a:rPr lang="fr-FR" altLang="fr-FR" baseline="0" noProof="0" dirty="0" smtClean="0">
                <a:latin typeface="Times New Roman" pitchFamily="18" charset="0"/>
              </a:rPr>
              <a:t> / Enneigement </a:t>
            </a:r>
            <a:endParaRPr lang="fr-FR" altLang="fr-FR" noProof="0" dirty="0" smtClean="0">
              <a:latin typeface="Times New Roman" pitchFamily="18" charset="0"/>
            </a:endParaRP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12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1505476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Appréciation</a:t>
            </a:r>
            <a:r>
              <a:rPr lang="fr-FR" altLang="fr-FR" baseline="0" noProof="0" dirty="0" smtClean="0">
                <a:latin typeface="Times New Roman" pitchFamily="18" charset="0"/>
              </a:rPr>
              <a:t> </a:t>
            </a:r>
          </a:p>
          <a:p>
            <a:r>
              <a:rPr lang="fr-FR" altLang="fr-FR" baseline="0" noProof="0" dirty="0" smtClean="0">
                <a:latin typeface="Times New Roman" pitchFamily="18" charset="0"/>
              </a:rPr>
              <a:t>Durée de vie des composants</a:t>
            </a:r>
          </a:p>
          <a:p>
            <a:endParaRPr lang="fr-FR" altLang="fr-FR" baseline="0" noProof="0" dirty="0" smtClean="0">
              <a:latin typeface="Times New Roman" pitchFamily="18" charset="0"/>
            </a:endParaRPr>
          </a:p>
          <a:p>
            <a:r>
              <a:rPr lang="fr-FR" altLang="fr-FR" baseline="0" noProof="0" dirty="0" err="1" smtClean="0">
                <a:latin typeface="Times New Roman" pitchFamily="18" charset="0"/>
              </a:rPr>
              <a:t>Meteo</a:t>
            </a:r>
            <a:r>
              <a:rPr lang="fr-FR" altLang="fr-FR" baseline="0" noProof="0" dirty="0" smtClean="0">
                <a:latin typeface="Times New Roman" pitchFamily="18" charset="0"/>
              </a:rPr>
              <a:t> / Enneigement </a:t>
            </a:r>
            <a:endParaRPr lang="fr-FR" altLang="fr-FR" noProof="0" dirty="0" smtClean="0">
              <a:latin typeface="Times New Roman" pitchFamily="18" charset="0"/>
            </a:endParaRP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13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3513286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Appréciation</a:t>
            </a:r>
            <a:r>
              <a:rPr lang="fr-FR" altLang="fr-FR" baseline="0" noProof="0" dirty="0" smtClean="0">
                <a:latin typeface="Times New Roman" pitchFamily="18" charset="0"/>
              </a:rPr>
              <a:t> </a:t>
            </a:r>
          </a:p>
          <a:p>
            <a:r>
              <a:rPr lang="fr-FR" altLang="fr-FR" baseline="0" noProof="0" dirty="0" smtClean="0">
                <a:latin typeface="Times New Roman" pitchFamily="18" charset="0"/>
              </a:rPr>
              <a:t>Durée de vie des composants</a:t>
            </a:r>
          </a:p>
          <a:p>
            <a:endParaRPr lang="fr-FR" altLang="fr-FR" baseline="0" noProof="0" dirty="0" smtClean="0">
              <a:latin typeface="Times New Roman" pitchFamily="18" charset="0"/>
            </a:endParaRPr>
          </a:p>
          <a:p>
            <a:r>
              <a:rPr lang="fr-FR" altLang="fr-FR" baseline="0" noProof="0" dirty="0" err="1" smtClean="0">
                <a:latin typeface="Times New Roman" pitchFamily="18" charset="0"/>
              </a:rPr>
              <a:t>Meteo</a:t>
            </a:r>
            <a:r>
              <a:rPr lang="fr-FR" altLang="fr-FR" baseline="0" noProof="0" dirty="0" smtClean="0">
                <a:latin typeface="Times New Roman" pitchFamily="18" charset="0"/>
              </a:rPr>
              <a:t> / Enneigement </a:t>
            </a:r>
            <a:endParaRPr lang="fr-FR" altLang="fr-FR" noProof="0" dirty="0" smtClean="0">
              <a:latin typeface="Times New Roman" pitchFamily="18" charset="0"/>
            </a:endParaRP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14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2281370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Appréciation</a:t>
            </a:r>
            <a:r>
              <a:rPr lang="fr-FR" altLang="fr-FR" baseline="0" noProof="0" dirty="0" smtClean="0">
                <a:latin typeface="Times New Roman" pitchFamily="18" charset="0"/>
              </a:rPr>
              <a:t> </a:t>
            </a:r>
          </a:p>
          <a:p>
            <a:r>
              <a:rPr lang="fr-FR" altLang="fr-FR" baseline="0" noProof="0" dirty="0" smtClean="0">
                <a:latin typeface="Times New Roman" pitchFamily="18" charset="0"/>
              </a:rPr>
              <a:t>Durée de vie des composants</a:t>
            </a:r>
          </a:p>
          <a:p>
            <a:endParaRPr lang="fr-FR" altLang="fr-FR" baseline="0" noProof="0" dirty="0" smtClean="0">
              <a:latin typeface="Times New Roman" pitchFamily="18" charset="0"/>
            </a:endParaRPr>
          </a:p>
          <a:p>
            <a:r>
              <a:rPr lang="fr-FR" altLang="fr-FR" baseline="0" noProof="0" dirty="0" err="1" smtClean="0">
                <a:latin typeface="Times New Roman" pitchFamily="18" charset="0"/>
              </a:rPr>
              <a:t>Meteo</a:t>
            </a:r>
            <a:r>
              <a:rPr lang="fr-FR" altLang="fr-FR" baseline="0" noProof="0" dirty="0" smtClean="0">
                <a:latin typeface="Times New Roman" pitchFamily="18" charset="0"/>
              </a:rPr>
              <a:t> / Enneigement </a:t>
            </a:r>
            <a:endParaRPr lang="fr-FR" altLang="fr-FR" noProof="0" dirty="0" smtClean="0">
              <a:latin typeface="Times New Roman" pitchFamily="18" charset="0"/>
            </a:endParaRP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15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1054519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Appréciation</a:t>
            </a:r>
            <a:r>
              <a:rPr lang="fr-FR" altLang="fr-FR" baseline="0" noProof="0" dirty="0" smtClean="0">
                <a:latin typeface="Times New Roman" pitchFamily="18" charset="0"/>
              </a:rPr>
              <a:t> </a:t>
            </a:r>
          </a:p>
          <a:p>
            <a:r>
              <a:rPr lang="fr-FR" altLang="fr-FR" baseline="0" noProof="0" dirty="0" smtClean="0">
                <a:latin typeface="Times New Roman" pitchFamily="18" charset="0"/>
              </a:rPr>
              <a:t>Durée de vie des composants</a:t>
            </a:r>
          </a:p>
          <a:p>
            <a:endParaRPr lang="fr-FR" altLang="fr-FR" baseline="0" noProof="0" dirty="0" smtClean="0">
              <a:latin typeface="Times New Roman" pitchFamily="18" charset="0"/>
            </a:endParaRPr>
          </a:p>
          <a:p>
            <a:r>
              <a:rPr lang="fr-FR" altLang="fr-FR" baseline="0" noProof="0" dirty="0" err="1" smtClean="0">
                <a:latin typeface="Times New Roman" pitchFamily="18" charset="0"/>
              </a:rPr>
              <a:t>Meteo</a:t>
            </a:r>
            <a:r>
              <a:rPr lang="fr-FR" altLang="fr-FR" baseline="0" noProof="0" dirty="0" smtClean="0">
                <a:latin typeface="Times New Roman" pitchFamily="18" charset="0"/>
              </a:rPr>
              <a:t> / Enneigement </a:t>
            </a:r>
            <a:endParaRPr lang="fr-FR" altLang="fr-FR" noProof="0" dirty="0" smtClean="0">
              <a:latin typeface="Times New Roman" pitchFamily="18" charset="0"/>
            </a:endParaRP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16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2369803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Nous construisons chaque années plusieurs installations en Suisse</a:t>
            </a: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17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1801363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Appréciation</a:t>
            </a:r>
            <a:r>
              <a:rPr lang="fr-FR" altLang="fr-FR" baseline="0" noProof="0" dirty="0" smtClean="0">
                <a:latin typeface="Times New Roman" pitchFamily="18" charset="0"/>
              </a:rPr>
              <a:t> </a:t>
            </a:r>
          </a:p>
          <a:p>
            <a:r>
              <a:rPr lang="fr-FR" altLang="fr-FR" baseline="0" noProof="0" dirty="0" smtClean="0">
                <a:latin typeface="Times New Roman" pitchFamily="18" charset="0"/>
              </a:rPr>
              <a:t>Durée de vie des composants</a:t>
            </a:r>
          </a:p>
          <a:p>
            <a:endParaRPr lang="fr-FR" altLang="fr-FR" baseline="0" noProof="0" dirty="0" smtClean="0">
              <a:latin typeface="Times New Roman" pitchFamily="18" charset="0"/>
            </a:endParaRPr>
          </a:p>
          <a:p>
            <a:r>
              <a:rPr lang="fr-FR" altLang="fr-FR" baseline="0" noProof="0" dirty="0" err="1" smtClean="0">
                <a:latin typeface="Times New Roman" pitchFamily="18" charset="0"/>
              </a:rPr>
              <a:t>Meteo</a:t>
            </a:r>
            <a:r>
              <a:rPr lang="fr-FR" altLang="fr-FR" baseline="0" noProof="0" dirty="0" smtClean="0">
                <a:latin typeface="Times New Roman" pitchFamily="18" charset="0"/>
              </a:rPr>
              <a:t> / Enneigement </a:t>
            </a:r>
            <a:endParaRPr lang="fr-FR" altLang="fr-FR" noProof="0" dirty="0" smtClean="0">
              <a:latin typeface="Times New Roman" pitchFamily="18" charset="0"/>
            </a:endParaRP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18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2069367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Nous construisons chaque années plusieurs installations en Suisse</a:t>
            </a: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19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623180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Nous construisons chaque années plusieurs installations en Suisse </a:t>
            </a:r>
          </a:p>
          <a:p>
            <a:r>
              <a:rPr lang="fr-FR" altLang="fr-FR" noProof="0" dirty="0" smtClean="0">
                <a:latin typeface="Times New Roman" pitchFamily="18" charset="0"/>
              </a:rPr>
              <a:t>cette année 2 télécabines 3 télésiège 2 téléskis</a:t>
            </a: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2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408695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Nous construisons chaque années plusieurs installations en Suisse</a:t>
            </a: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20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2218692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Nous construisons chaque années plusieurs installations en Suisse</a:t>
            </a: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21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31936392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Nous construisons chaque années plusieurs installations en Suisse</a:t>
            </a: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22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3606967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Nous construisons chaque années plusieurs installations en Suisse</a:t>
            </a: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23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1196999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Nous construisons chaque années plusieurs installations en Suisse</a:t>
            </a: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24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2770797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Nous construisons chaque années plusieurs installations en Suisse</a:t>
            </a: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25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8622724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Nous construisons chaque années plusieurs installations en Suisse</a:t>
            </a: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26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24489663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Nous construisons chaque années plusieurs installations en Suisse</a:t>
            </a: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27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11524575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Nous construisons chaque années plusieurs installations en Suisse</a:t>
            </a: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28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24676759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Nous construisons chaque années plusieurs installations en Suisse</a:t>
            </a: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29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65221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Nous construisons chaque années plusieurs installations en Suisse </a:t>
            </a:r>
          </a:p>
          <a:p>
            <a:r>
              <a:rPr lang="fr-FR" altLang="fr-FR" noProof="0" dirty="0" smtClean="0">
                <a:latin typeface="Times New Roman" pitchFamily="18" charset="0"/>
              </a:rPr>
              <a:t>cette année 2 télécabines 3 télésiège 2 téléskis</a:t>
            </a: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3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42447438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Nous construisons chaque années plusieurs installations en Suisse</a:t>
            </a: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30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9641858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Nous construisons chaque années plusieurs installations en Suisse</a:t>
            </a: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31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26165528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Nous construisons chaque années plusieurs installations en Suisse</a:t>
            </a: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32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15250641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Nous construisons chaque années plusieurs installations en Suisse</a:t>
            </a: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33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3990333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Nous construisons chaque années plusieurs installations en Suisse </a:t>
            </a:r>
          </a:p>
          <a:p>
            <a:r>
              <a:rPr lang="fr-FR" altLang="fr-FR" noProof="0" dirty="0" smtClean="0">
                <a:latin typeface="Times New Roman" pitchFamily="18" charset="0"/>
              </a:rPr>
              <a:t>cette année 2 télécabines 3 télésiège 2 téléskis</a:t>
            </a: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4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2381873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Remercier</a:t>
            </a:r>
            <a:r>
              <a:rPr lang="fr-FR" altLang="fr-FR" baseline="0" noProof="0" dirty="0" smtClean="0">
                <a:latin typeface="Times New Roman" pitchFamily="18" charset="0"/>
              </a:rPr>
              <a:t> de la compréhension pour cette année</a:t>
            </a:r>
          </a:p>
          <a:p>
            <a:r>
              <a:rPr lang="fr-FR" altLang="fr-FR" baseline="0" noProof="0" dirty="0" smtClean="0">
                <a:latin typeface="Times New Roman" pitchFamily="18" charset="0"/>
              </a:rPr>
              <a:t>Souhait que certaine modification aient un meilleure délai de mise en application</a:t>
            </a:r>
          </a:p>
          <a:p>
            <a:endParaRPr lang="fr-FR" altLang="fr-FR" baseline="0" noProof="0" dirty="0" smtClean="0">
              <a:latin typeface="Times New Roman" pitchFamily="18" charset="0"/>
            </a:endParaRPr>
          </a:p>
          <a:p>
            <a:r>
              <a:rPr lang="fr-FR" altLang="fr-FR" baseline="0" noProof="0" dirty="0" smtClean="0">
                <a:latin typeface="Times New Roman" pitchFamily="18" charset="0"/>
              </a:rPr>
              <a:t>Facteur humain</a:t>
            </a:r>
          </a:p>
          <a:p>
            <a:r>
              <a:rPr lang="fr-FR" altLang="fr-FR" baseline="0" noProof="0" dirty="0" smtClean="0">
                <a:latin typeface="Times New Roman" pitchFamily="18" charset="0"/>
              </a:rPr>
              <a:t>La plus grande amélioration depuis que je travaille fans les RM </a:t>
            </a:r>
          </a:p>
          <a:p>
            <a:endParaRPr lang="fr-FR" altLang="fr-FR" baseline="0" noProof="0" dirty="0" smtClean="0">
              <a:latin typeface="Times New Roman" pitchFamily="18" charset="0"/>
            </a:endParaRPr>
          </a:p>
          <a:p>
            <a:endParaRPr lang="fr-FR" altLang="fr-FR" noProof="0" dirty="0" smtClean="0">
              <a:latin typeface="Times New Roman" pitchFamily="18" charset="0"/>
            </a:endParaRP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5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1136421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Appréciation</a:t>
            </a:r>
            <a:r>
              <a:rPr lang="fr-FR" altLang="fr-FR" baseline="0" noProof="0" dirty="0" smtClean="0">
                <a:latin typeface="Times New Roman" pitchFamily="18" charset="0"/>
              </a:rPr>
              <a:t> </a:t>
            </a:r>
          </a:p>
          <a:p>
            <a:r>
              <a:rPr lang="fr-FR" altLang="fr-FR" baseline="0" noProof="0" dirty="0" smtClean="0">
                <a:latin typeface="Times New Roman" pitchFamily="18" charset="0"/>
              </a:rPr>
              <a:t>Durée de vie des composants</a:t>
            </a:r>
          </a:p>
          <a:p>
            <a:endParaRPr lang="fr-FR" altLang="fr-FR" baseline="0" noProof="0" dirty="0" smtClean="0">
              <a:latin typeface="Times New Roman" pitchFamily="18" charset="0"/>
            </a:endParaRPr>
          </a:p>
          <a:p>
            <a:r>
              <a:rPr lang="fr-FR" altLang="fr-FR" baseline="0" noProof="0" dirty="0" err="1" smtClean="0">
                <a:latin typeface="Times New Roman" pitchFamily="18" charset="0"/>
              </a:rPr>
              <a:t>Meteo</a:t>
            </a:r>
            <a:r>
              <a:rPr lang="fr-FR" altLang="fr-FR" baseline="0" noProof="0" dirty="0" smtClean="0">
                <a:latin typeface="Times New Roman" pitchFamily="18" charset="0"/>
              </a:rPr>
              <a:t> / Enneigement </a:t>
            </a:r>
            <a:endParaRPr lang="fr-FR" altLang="fr-FR" noProof="0" dirty="0" smtClean="0">
              <a:latin typeface="Times New Roman" pitchFamily="18" charset="0"/>
            </a:endParaRP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6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212430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Appréciation</a:t>
            </a:r>
            <a:r>
              <a:rPr lang="fr-FR" altLang="fr-FR" baseline="0" noProof="0" dirty="0" smtClean="0">
                <a:latin typeface="Times New Roman" pitchFamily="18" charset="0"/>
              </a:rPr>
              <a:t> </a:t>
            </a:r>
          </a:p>
          <a:p>
            <a:r>
              <a:rPr lang="fr-FR" altLang="fr-FR" baseline="0" noProof="0" dirty="0" smtClean="0">
                <a:latin typeface="Times New Roman" pitchFamily="18" charset="0"/>
              </a:rPr>
              <a:t>Durée de vie des composants</a:t>
            </a:r>
          </a:p>
          <a:p>
            <a:endParaRPr lang="fr-FR" altLang="fr-FR" baseline="0" noProof="0" dirty="0" smtClean="0">
              <a:latin typeface="Times New Roman" pitchFamily="18" charset="0"/>
            </a:endParaRPr>
          </a:p>
          <a:p>
            <a:r>
              <a:rPr lang="fr-FR" altLang="fr-FR" baseline="0" noProof="0" dirty="0" err="1" smtClean="0">
                <a:latin typeface="Times New Roman" pitchFamily="18" charset="0"/>
              </a:rPr>
              <a:t>Meteo</a:t>
            </a:r>
            <a:r>
              <a:rPr lang="fr-FR" altLang="fr-FR" baseline="0" noProof="0" dirty="0" smtClean="0">
                <a:latin typeface="Times New Roman" pitchFamily="18" charset="0"/>
              </a:rPr>
              <a:t> / Enneigement </a:t>
            </a:r>
            <a:endParaRPr lang="fr-FR" altLang="fr-FR" noProof="0" dirty="0" smtClean="0">
              <a:latin typeface="Times New Roman" pitchFamily="18" charset="0"/>
            </a:endParaRP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7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339525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Appréciation</a:t>
            </a:r>
            <a:r>
              <a:rPr lang="fr-FR" altLang="fr-FR" baseline="0" noProof="0" dirty="0" smtClean="0">
                <a:latin typeface="Times New Roman" pitchFamily="18" charset="0"/>
              </a:rPr>
              <a:t> </a:t>
            </a:r>
          </a:p>
          <a:p>
            <a:r>
              <a:rPr lang="fr-FR" altLang="fr-FR" baseline="0" noProof="0" dirty="0" smtClean="0">
                <a:latin typeface="Times New Roman" pitchFamily="18" charset="0"/>
              </a:rPr>
              <a:t>Durée de vie des composants</a:t>
            </a:r>
          </a:p>
          <a:p>
            <a:endParaRPr lang="fr-FR" altLang="fr-FR" baseline="0" noProof="0" dirty="0" smtClean="0">
              <a:latin typeface="Times New Roman" pitchFamily="18" charset="0"/>
            </a:endParaRPr>
          </a:p>
          <a:p>
            <a:r>
              <a:rPr lang="fr-FR" altLang="fr-FR" baseline="0" noProof="0" dirty="0" err="1" smtClean="0">
                <a:latin typeface="Times New Roman" pitchFamily="18" charset="0"/>
              </a:rPr>
              <a:t>Meteo</a:t>
            </a:r>
            <a:r>
              <a:rPr lang="fr-FR" altLang="fr-FR" baseline="0" noProof="0" dirty="0" smtClean="0">
                <a:latin typeface="Times New Roman" pitchFamily="18" charset="0"/>
              </a:rPr>
              <a:t> / Enneigement </a:t>
            </a:r>
            <a:endParaRPr lang="fr-FR" altLang="fr-FR" noProof="0" dirty="0" smtClean="0">
              <a:latin typeface="Times New Roman" pitchFamily="18" charset="0"/>
            </a:endParaRP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8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1884666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noProof="0" dirty="0" smtClean="0">
                <a:latin typeface="Times New Roman" pitchFamily="18" charset="0"/>
              </a:rPr>
              <a:t>Appréciation</a:t>
            </a:r>
            <a:r>
              <a:rPr lang="fr-FR" altLang="fr-FR" baseline="0" noProof="0" dirty="0" smtClean="0">
                <a:latin typeface="Times New Roman" pitchFamily="18" charset="0"/>
              </a:rPr>
              <a:t> </a:t>
            </a:r>
          </a:p>
          <a:p>
            <a:r>
              <a:rPr lang="fr-FR" altLang="fr-FR" baseline="0" noProof="0" dirty="0" smtClean="0">
                <a:latin typeface="Times New Roman" pitchFamily="18" charset="0"/>
              </a:rPr>
              <a:t>Durée de vie des composants</a:t>
            </a:r>
          </a:p>
          <a:p>
            <a:endParaRPr lang="fr-FR" altLang="fr-FR" baseline="0" noProof="0" dirty="0" smtClean="0">
              <a:latin typeface="Times New Roman" pitchFamily="18" charset="0"/>
            </a:endParaRPr>
          </a:p>
          <a:p>
            <a:r>
              <a:rPr lang="fr-FR" altLang="fr-FR" baseline="0" noProof="0" dirty="0" err="1" smtClean="0">
                <a:latin typeface="Times New Roman" pitchFamily="18" charset="0"/>
              </a:rPr>
              <a:t>Meteo</a:t>
            </a:r>
            <a:r>
              <a:rPr lang="fr-FR" altLang="fr-FR" baseline="0" noProof="0" dirty="0" smtClean="0">
                <a:latin typeface="Times New Roman" pitchFamily="18" charset="0"/>
              </a:rPr>
              <a:t> / Enneigement </a:t>
            </a:r>
            <a:endParaRPr lang="fr-FR" altLang="fr-FR" noProof="0" dirty="0" smtClean="0">
              <a:latin typeface="Times New Roman" pitchFamily="18" charset="0"/>
            </a:endParaRP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285AD-02F0-4416-A68A-7828F276E5B6}" type="slidenum">
              <a:rPr lang="de-AT" altLang="fr-FR" sz="1300" smtClean="0"/>
              <a:pPr eaLnBrk="1" hangingPunct="1"/>
              <a:t>9</a:t>
            </a:fld>
            <a:endParaRPr lang="de-AT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95403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sseit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611188" y="1557338"/>
            <a:ext cx="8234362" cy="0"/>
          </a:xfrm>
          <a:prstGeom prst="line">
            <a:avLst/>
          </a:prstGeom>
          <a:noFill/>
          <a:ln w="12700">
            <a:solidFill>
              <a:srgbClr val="DC33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920880" cy="533400"/>
          </a:xfrm>
        </p:spPr>
        <p:txBody>
          <a:bodyPr anchor="b"/>
          <a:lstStyle>
            <a:lvl1pPr>
              <a:defRPr>
                <a:solidFill>
                  <a:srgbClr val="343434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6700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60000"/>
              <a:buFontTx/>
              <a:buBlip>
                <a:blip r:embed="rId2"/>
              </a:buBlip>
              <a:defRPr>
                <a:solidFill>
                  <a:srgbClr val="343434"/>
                </a:solidFill>
              </a:defRPr>
            </a:lvl1pPr>
            <a:lvl2pPr marL="623888" indent="-285750">
              <a:lnSpc>
                <a:spcPct val="120000"/>
              </a:lnSpc>
              <a:spcBef>
                <a:spcPts val="0"/>
              </a:spcBef>
              <a:buSzPct val="80000"/>
              <a:buFont typeface="Wingdings" pitchFamily="2" charset="2"/>
              <a:buChar char="§"/>
              <a:defRPr>
                <a:solidFill>
                  <a:srgbClr val="343434"/>
                </a:solidFill>
              </a:defRPr>
            </a:lvl2pPr>
            <a:lvl3pPr marL="895350" indent="-228600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-"/>
              <a:defRPr>
                <a:solidFill>
                  <a:srgbClr val="343434"/>
                </a:solidFill>
              </a:defRPr>
            </a:lvl3pPr>
            <a:lvl4pPr marL="1158875" indent="-2286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600">
                <a:solidFill>
                  <a:srgbClr val="343434"/>
                </a:solidFill>
              </a:defRPr>
            </a:lvl4pPr>
            <a:lvl5pPr marL="1433513" indent="-228600">
              <a:lnSpc>
                <a:spcPct val="120000"/>
              </a:lnSpc>
              <a:spcBef>
                <a:spcPts val="0"/>
              </a:spcBef>
              <a:buSzPct val="80000"/>
              <a:buFont typeface="Courier New" pitchFamily="49" charset="0"/>
              <a:buChar char="o"/>
              <a:defRPr sz="1400">
                <a:solidFill>
                  <a:srgbClr val="343434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70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611188" y="1557338"/>
            <a:ext cx="8234362" cy="0"/>
          </a:xfrm>
          <a:prstGeom prst="line">
            <a:avLst/>
          </a:prstGeom>
          <a:noFill/>
          <a:ln w="12700">
            <a:solidFill>
              <a:srgbClr val="DC33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064896" cy="533400"/>
          </a:xfrm>
        </p:spPr>
        <p:txBody>
          <a:bodyPr anchor="b"/>
          <a:lstStyle>
            <a:lvl1pPr>
              <a:defRPr>
                <a:solidFill>
                  <a:srgbClr val="343434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0567" y="1965325"/>
            <a:ext cx="3377377" cy="4114800"/>
          </a:xfrm>
        </p:spPr>
        <p:txBody>
          <a:bodyPr/>
          <a:lstStyle>
            <a:lvl1pPr marL="266700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60000"/>
              <a:buFontTx/>
              <a:buBlip>
                <a:blip r:embed="rId2"/>
              </a:buBlip>
              <a:defRPr>
                <a:solidFill>
                  <a:srgbClr val="343434"/>
                </a:solidFill>
              </a:defRPr>
            </a:lvl1pPr>
            <a:lvl2pPr marL="623888" indent="-285750">
              <a:lnSpc>
                <a:spcPct val="120000"/>
              </a:lnSpc>
              <a:spcBef>
                <a:spcPts val="0"/>
              </a:spcBef>
              <a:buSzPct val="80000"/>
              <a:buFont typeface="Wingdings" pitchFamily="2" charset="2"/>
              <a:buChar char="§"/>
              <a:defRPr>
                <a:solidFill>
                  <a:srgbClr val="343434"/>
                </a:solidFill>
              </a:defRPr>
            </a:lvl2pPr>
            <a:lvl3pPr marL="895350" indent="-228600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-"/>
              <a:defRPr>
                <a:solidFill>
                  <a:srgbClr val="343434"/>
                </a:solidFill>
              </a:defRPr>
            </a:lvl3pPr>
            <a:lvl4pPr marL="1158875" indent="-2286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600">
                <a:solidFill>
                  <a:srgbClr val="343434"/>
                </a:solidFill>
              </a:defRPr>
            </a:lvl4pPr>
            <a:lvl5pPr marL="1433513" indent="-228600">
              <a:lnSpc>
                <a:spcPct val="120000"/>
              </a:lnSpc>
              <a:spcBef>
                <a:spcPts val="0"/>
              </a:spcBef>
              <a:buSzPct val="80000"/>
              <a:buFont typeface="Courier New" pitchFamily="49" charset="0"/>
              <a:buChar char="o"/>
              <a:defRPr sz="1400">
                <a:solidFill>
                  <a:srgbClr val="343434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4428000" y="1989138"/>
            <a:ext cx="4104000" cy="4456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7665051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611188" y="1557338"/>
            <a:ext cx="8234362" cy="0"/>
          </a:xfrm>
          <a:prstGeom prst="line">
            <a:avLst/>
          </a:prstGeom>
          <a:noFill/>
          <a:ln w="12700">
            <a:solidFill>
              <a:srgbClr val="DC33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992888" cy="533400"/>
          </a:xfrm>
        </p:spPr>
        <p:txBody>
          <a:bodyPr anchor="b"/>
          <a:lstStyle>
            <a:lvl1pPr>
              <a:defRPr>
                <a:solidFill>
                  <a:srgbClr val="343434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10"/>
          </p:nvPr>
        </p:nvSpPr>
        <p:spPr>
          <a:xfrm>
            <a:off x="619192" y="1965600"/>
            <a:ext cx="7920000" cy="3960000"/>
          </a:xfrm>
        </p:spPr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539552" y="6021288"/>
            <a:ext cx="7737475" cy="490884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70000"/>
              <a:buFontTx/>
              <a:buNone/>
              <a:defRPr sz="1800">
                <a:solidFill>
                  <a:srgbClr val="343434"/>
                </a:solidFill>
              </a:defRPr>
            </a:lvl1pPr>
            <a:lvl2pPr marL="623888" indent="-285750">
              <a:lnSpc>
                <a:spcPct val="120000"/>
              </a:lnSpc>
              <a:spcBef>
                <a:spcPts val="0"/>
              </a:spcBef>
              <a:buSzPct val="80000"/>
              <a:buFont typeface="Wingdings" pitchFamily="2" charset="2"/>
              <a:buChar char="§"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895350" indent="-228600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-"/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 marL="1158875" indent="-2286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433513" indent="-228600">
              <a:lnSpc>
                <a:spcPct val="120000"/>
              </a:lnSpc>
              <a:spcBef>
                <a:spcPts val="0"/>
              </a:spcBef>
              <a:buSzPct val="80000"/>
              <a:buFont typeface="Courier New" pitchFamily="49" charset="0"/>
              <a:buChar char="o"/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2433142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 descr="GV_Logo_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333375"/>
            <a:ext cx="209867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49275"/>
            <a:ext cx="51911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r-FR" smtClean="0"/>
              <a:t>Titel </a:t>
            </a:r>
            <a:endParaRPr lang="de-AT" altLang="fr-F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0563" y="1965325"/>
            <a:ext cx="7737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r-FR" smtClean="0"/>
              <a:t>Textmasterformate durch Klicken bearbeiten</a:t>
            </a:r>
          </a:p>
          <a:p>
            <a:pPr lvl="0"/>
            <a:endParaRPr lang="de-DE" altLang="fr-FR" smtClean="0"/>
          </a:p>
          <a:p>
            <a:pPr lvl="1"/>
            <a:r>
              <a:rPr lang="de-DE" altLang="fr-FR" smtClean="0"/>
              <a:t>Zweite Ebene</a:t>
            </a:r>
          </a:p>
          <a:p>
            <a:pPr lvl="2"/>
            <a:r>
              <a:rPr lang="de-DE" altLang="fr-FR" smtClean="0"/>
              <a:t>Dritte Ebene</a:t>
            </a:r>
          </a:p>
          <a:p>
            <a:pPr lvl="3"/>
            <a:r>
              <a:rPr lang="de-DE" altLang="fr-FR" smtClean="0"/>
              <a:t>Vierte Ebene</a:t>
            </a:r>
          </a:p>
          <a:p>
            <a:pPr lvl="4"/>
            <a:r>
              <a:rPr lang="de-DE" altLang="fr-FR" smtClean="0"/>
              <a:t>Fünfte Ebene</a:t>
            </a:r>
            <a:endParaRPr lang="en-US" altLang="fr-FR" smtClean="0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0" y="6534150"/>
            <a:ext cx="9144000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alpha val="50196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Times New Roman" charset="0"/>
              <a:cs typeface="+mn-cs"/>
            </a:endParaRPr>
          </a:p>
        </p:txBody>
      </p: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4356100" y="6596063"/>
            <a:ext cx="44640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fr-FR" sz="900" dirty="0">
                <a:solidFill>
                  <a:srgbClr val="7F7F7F"/>
                </a:solidFill>
                <a:latin typeface="Arial" charset="0"/>
              </a:rPr>
              <a:t>Garaventa   |   </a:t>
            </a:r>
            <a:r>
              <a:rPr lang="de-AT" altLang="fr-FR" sz="900" dirty="0" smtClean="0">
                <a:solidFill>
                  <a:srgbClr val="7F7F7F"/>
                </a:solidFill>
                <a:latin typeface="Arial" charset="0"/>
              </a:rPr>
              <a:t>31.08.2016  </a:t>
            </a:r>
            <a:r>
              <a:rPr lang="de-AT" altLang="fr-FR" sz="900" dirty="0">
                <a:solidFill>
                  <a:srgbClr val="7F7F7F"/>
                </a:solidFill>
                <a:latin typeface="Arial" charset="0"/>
              </a:rPr>
              <a:t>|   Folie </a:t>
            </a:r>
            <a:fld id="{0B45745E-28C3-4529-A495-B052A62E1D7A}" type="slidenum">
              <a:rPr lang="de-AT" altLang="fr-FR" sz="900">
                <a:solidFill>
                  <a:srgbClr val="7F7F7F"/>
                </a:solidFill>
                <a:latin typeface="Arial" charset="0"/>
              </a:rPr>
              <a:pPr>
                <a:spcBef>
                  <a:spcPct val="50000"/>
                </a:spcBef>
              </a:pPr>
              <a:t>‹N°›</a:t>
            </a:fld>
            <a:endParaRPr lang="de-DE" altLang="fr-FR" sz="900" dirty="0">
              <a:solidFill>
                <a:srgbClr val="7F7F7F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de-AT" altLang="de-DE" sz="900" dirty="0">
              <a:solidFill>
                <a:srgbClr val="7F7F7F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4343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4343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4343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4343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4343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99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99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99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994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§"/>
        <a:defRPr lang="de-DE" sz="2200" dirty="0">
          <a:solidFill>
            <a:srgbClr val="34343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lang="de-DE" sz="2000" dirty="0">
          <a:solidFill>
            <a:srgbClr val="34343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lang="de-DE" dirty="0">
          <a:solidFill>
            <a:srgbClr val="34343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lang="de-DE" sz="1600" dirty="0">
          <a:solidFill>
            <a:srgbClr val="343434"/>
          </a:solidFill>
          <a:latin typeface="+mn-lt"/>
        </a:defRPr>
      </a:lvl4pPr>
      <a:lvl5pPr marL="1433513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Courier New" pitchFamily="49" charset="0"/>
        <a:buChar char="o"/>
        <a:defRPr lang="en-US" sz="1400" dirty="0">
          <a:solidFill>
            <a:srgbClr val="34343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00399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00399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00399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00399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source=images&amp;cd=&amp;cad=rja&amp;uact=8&amp;ved=0ahUKEwjS-7q8p47QAhXD2BoKHWfUAskQjRwIBw&amp;url=http://forum.ados.fr/actu/discussions/confessionnal-sujet_46843_1.htm&amp;psig=AFQjCNEdpipS98_pcplwGQi08T7cpbAEpg&amp;ust=1478321628776636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18.pn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23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image" Target="../media/image19.png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el 8"/>
          <p:cNvSpPr>
            <a:spLocks noGrp="1"/>
          </p:cNvSpPr>
          <p:nvPr>
            <p:ph type="title"/>
          </p:nvPr>
        </p:nvSpPr>
        <p:spPr>
          <a:xfrm>
            <a:off x="1511027" y="1698625"/>
            <a:ext cx="6409085" cy="533400"/>
          </a:xfrm>
        </p:spPr>
        <p:txBody>
          <a:bodyPr/>
          <a:lstStyle/>
          <a:p>
            <a:r>
              <a:rPr lang="de-DE" altLang="fr-FR" dirty="0" err="1" smtClean="0"/>
              <a:t>Modification</a:t>
            </a:r>
            <a:r>
              <a:rPr lang="de-DE" altLang="fr-FR" dirty="0" smtClean="0"/>
              <a:t> de </a:t>
            </a:r>
            <a:r>
              <a:rPr lang="de-DE" altLang="fr-FR" dirty="0" err="1" smtClean="0"/>
              <a:t>l‘OICa</a:t>
            </a:r>
            <a:r>
              <a:rPr lang="de-DE" altLang="fr-FR" dirty="0" smtClean="0"/>
              <a:t> et des </a:t>
            </a:r>
            <a:r>
              <a:rPr lang="de-DE" altLang="fr-FR" dirty="0" err="1" smtClean="0"/>
              <a:t>Directives</a:t>
            </a:r>
            <a:endParaRPr lang="de-DE" altLang="fr-FR" dirty="0" smtClean="0"/>
          </a:p>
        </p:txBody>
      </p:sp>
      <p:sp>
        <p:nvSpPr>
          <p:cNvPr id="5124" name="Inhaltsplatzhalter 5"/>
          <p:cNvSpPr>
            <a:spLocks noGrp="1"/>
          </p:cNvSpPr>
          <p:nvPr>
            <p:ph idx="1"/>
          </p:nvPr>
        </p:nvSpPr>
        <p:spPr>
          <a:xfrm>
            <a:off x="683568" y="2410618"/>
            <a:ext cx="7737475" cy="2976563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endParaRPr lang="de-CH" altLang="fr-FR" dirty="0" smtClean="0"/>
          </a:p>
          <a:p>
            <a:pPr>
              <a:spcBef>
                <a:spcPct val="0"/>
              </a:spcBef>
            </a:pPr>
            <a:endParaRPr lang="de-CH" altLang="fr-FR" sz="1800" dirty="0" smtClean="0"/>
          </a:p>
        </p:txBody>
      </p:sp>
      <p:pic>
        <p:nvPicPr>
          <p:cNvPr id="5125" name="Grafik 7" descr="DS_Pfeil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734729"/>
            <a:ext cx="1793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20888"/>
            <a:ext cx="4355313" cy="2887762"/>
          </a:xfrm>
          <a:prstGeom prst="rect">
            <a:avLst/>
          </a:prstGeom>
        </p:spPr>
      </p:pic>
      <p:sp>
        <p:nvSpPr>
          <p:cNvPr id="7" name="Titel 8"/>
          <p:cNvSpPr txBox="1">
            <a:spLocks/>
          </p:cNvSpPr>
          <p:nvPr/>
        </p:nvSpPr>
        <p:spPr bwMode="auto">
          <a:xfrm>
            <a:off x="2291273" y="5468029"/>
            <a:ext cx="522121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4343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43434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43434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43434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43434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994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994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994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994"/>
                </a:solidFill>
                <a:latin typeface="Arial" charset="0"/>
              </a:defRPr>
            </a:lvl9pPr>
          </a:lstStyle>
          <a:p>
            <a:r>
              <a:rPr lang="fr-FR" altLang="fr-FR" kern="0" dirty="0" smtClean="0"/>
              <a:t>L‘ascension d‘une montagne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dirty="0" err="1" smtClean="0"/>
              <a:t>Modification</a:t>
            </a:r>
            <a:r>
              <a:rPr lang="de-CH" altLang="fr-FR" dirty="0" smtClean="0"/>
              <a:t> </a:t>
            </a:r>
            <a:r>
              <a:rPr lang="de-CH" altLang="fr-FR" dirty="0" err="1" smtClean="0"/>
              <a:t>OICa</a:t>
            </a:r>
            <a:r>
              <a:rPr lang="fr-CH" dirty="0"/>
              <a:t/>
            </a:r>
            <a:br>
              <a:rPr lang="fr-CH" dirty="0"/>
            </a:b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1504" y="1821309"/>
            <a:ext cx="7737475" cy="2831827"/>
          </a:xfrm>
        </p:spPr>
        <p:txBody>
          <a:bodyPr/>
          <a:lstStyle/>
          <a:p>
            <a:r>
              <a:rPr lang="fr-CH" dirty="0" smtClean="0"/>
              <a:t>Dérogation</a:t>
            </a:r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492896"/>
            <a:ext cx="829974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676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dirty="0" err="1" smtClean="0"/>
              <a:t>Modification</a:t>
            </a:r>
            <a:r>
              <a:rPr lang="de-CH" altLang="fr-FR" dirty="0" smtClean="0"/>
              <a:t> </a:t>
            </a:r>
            <a:r>
              <a:rPr lang="de-CH" altLang="fr-FR" dirty="0" err="1" smtClean="0"/>
              <a:t>OICa</a:t>
            </a:r>
            <a:r>
              <a:rPr lang="fr-CH" dirty="0"/>
              <a:t/>
            </a:r>
            <a:br>
              <a:rPr lang="fr-CH" dirty="0"/>
            </a:b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1504" y="1821309"/>
            <a:ext cx="7737475" cy="2831827"/>
          </a:xfrm>
        </p:spPr>
        <p:txBody>
          <a:bodyPr/>
          <a:lstStyle/>
          <a:p>
            <a:r>
              <a:rPr lang="fr-CH" dirty="0" smtClean="0"/>
              <a:t>Analyse de risque</a:t>
            </a:r>
          </a:p>
          <a:p>
            <a:pPr marL="0" indent="0">
              <a:buNone/>
            </a:pPr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301" y="2348880"/>
            <a:ext cx="7361558" cy="224809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177" y="4870828"/>
            <a:ext cx="6797629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360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dirty="0" err="1" smtClean="0"/>
              <a:t>Modification</a:t>
            </a:r>
            <a:r>
              <a:rPr lang="de-CH" altLang="fr-FR" dirty="0" smtClean="0"/>
              <a:t> </a:t>
            </a:r>
            <a:r>
              <a:rPr lang="de-CH" altLang="fr-FR" dirty="0" err="1" smtClean="0"/>
              <a:t>OICa</a:t>
            </a:r>
            <a:r>
              <a:rPr lang="fr-CH" dirty="0"/>
              <a:t/>
            </a:r>
            <a:br>
              <a:rPr lang="fr-CH" dirty="0"/>
            </a:b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1504" y="1821309"/>
            <a:ext cx="7737475" cy="2831827"/>
          </a:xfrm>
        </p:spPr>
        <p:txBody>
          <a:bodyPr/>
          <a:lstStyle/>
          <a:p>
            <a:r>
              <a:rPr lang="fr-CH" dirty="0" smtClean="0"/>
              <a:t>Analyse de sécurité </a:t>
            </a:r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pPr marL="0" indent="0">
              <a:buNone/>
            </a:pPr>
            <a:endParaRPr lang="fr-CH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1" y="2420888"/>
            <a:ext cx="759486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652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dirty="0" err="1" smtClean="0"/>
              <a:t>Modification</a:t>
            </a:r>
            <a:r>
              <a:rPr lang="de-CH" altLang="fr-FR" dirty="0" smtClean="0"/>
              <a:t> </a:t>
            </a:r>
            <a:r>
              <a:rPr lang="de-CH" altLang="fr-FR" dirty="0" err="1" smtClean="0"/>
              <a:t>OICa</a:t>
            </a:r>
            <a:r>
              <a:rPr lang="fr-CH" dirty="0"/>
              <a:t/>
            </a:r>
            <a:br>
              <a:rPr lang="fr-CH" dirty="0"/>
            </a:b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1504" y="1821309"/>
            <a:ext cx="7737475" cy="2831827"/>
          </a:xfrm>
        </p:spPr>
        <p:txBody>
          <a:bodyPr/>
          <a:lstStyle/>
          <a:p>
            <a:r>
              <a:rPr lang="fr-CH" dirty="0" smtClean="0"/>
              <a:t>Analyse de sécurité </a:t>
            </a:r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pPr marL="0" indent="0">
              <a:buNone/>
            </a:pPr>
            <a:endParaRPr lang="fr-CH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9372" t="15925" r="35122" b="12667"/>
          <a:stretch/>
        </p:blipFill>
        <p:spPr>
          <a:xfrm>
            <a:off x="971600" y="2204864"/>
            <a:ext cx="4320480" cy="423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012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dirty="0" err="1" smtClean="0"/>
              <a:t>Modification</a:t>
            </a:r>
            <a:r>
              <a:rPr lang="de-CH" altLang="fr-FR" dirty="0" smtClean="0"/>
              <a:t> </a:t>
            </a:r>
            <a:r>
              <a:rPr lang="de-CH" altLang="fr-FR" dirty="0" err="1" smtClean="0"/>
              <a:t>OICa</a:t>
            </a:r>
            <a:r>
              <a:rPr lang="fr-CH" dirty="0"/>
              <a:t/>
            </a:r>
            <a:br>
              <a:rPr lang="fr-CH" dirty="0"/>
            </a:b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1504" y="1821309"/>
            <a:ext cx="7737475" cy="2831827"/>
          </a:xfrm>
        </p:spPr>
        <p:txBody>
          <a:bodyPr/>
          <a:lstStyle/>
          <a:p>
            <a:r>
              <a:rPr lang="fr-CH" dirty="0" smtClean="0"/>
              <a:t>Analyse de sécurité </a:t>
            </a:r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pPr marL="0" indent="0">
              <a:buNone/>
            </a:pPr>
            <a:endParaRPr lang="fr-CH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78" y="2369644"/>
            <a:ext cx="8565622" cy="19432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04" y="4484061"/>
            <a:ext cx="7696867" cy="19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709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dirty="0" err="1" smtClean="0"/>
              <a:t>Modification</a:t>
            </a:r>
            <a:r>
              <a:rPr lang="de-CH" altLang="fr-FR" dirty="0" smtClean="0"/>
              <a:t> </a:t>
            </a:r>
            <a:r>
              <a:rPr lang="de-CH" altLang="fr-FR" dirty="0" err="1" smtClean="0"/>
              <a:t>OICa</a:t>
            </a:r>
            <a:r>
              <a:rPr lang="fr-CH" dirty="0"/>
              <a:t/>
            </a:r>
            <a:br>
              <a:rPr lang="fr-CH" dirty="0"/>
            </a:b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1504" y="1821309"/>
            <a:ext cx="7737475" cy="2831827"/>
          </a:xfrm>
        </p:spPr>
        <p:txBody>
          <a:bodyPr/>
          <a:lstStyle/>
          <a:p>
            <a:r>
              <a:rPr lang="fr-CH" dirty="0" smtClean="0"/>
              <a:t>Rapport de sécurité</a:t>
            </a:r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pPr marL="0" indent="0">
              <a:buNone/>
            </a:pPr>
            <a:endParaRPr lang="fr-CH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58" y="2852936"/>
            <a:ext cx="7696867" cy="19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625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dirty="0" err="1" smtClean="0"/>
              <a:t>Modification</a:t>
            </a:r>
            <a:r>
              <a:rPr lang="de-CH" altLang="fr-FR" dirty="0" smtClean="0"/>
              <a:t> </a:t>
            </a:r>
            <a:r>
              <a:rPr lang="de-CH" altLang="fr-FR" dirty="0" err="1" smtClean="0"/>
              <a:t>OICa</a:t>
            </a:r>
            <a:r>
              <a:rPr lang="fr-CH" dirty="0"/>
              <a:t/>
            </a:r>
            <a:br>
              <a:rPr lang="fr-CH" dirty="0"/>
            </a:b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1504" y="1821309"/>
            <a:ext cx="7737475" cy="2831827"/>
          </a:xfrm>
        </p:spPr>
        <p:txBody>
          <a:bodyPr/>
          <a:lstStyle/>
          <a:p>
            <a:r>
              <a:rPr lang="fr-CH" dirty="0" smtClean="0"/>
              <a:t>Analyse de risque</a:t>
            </a:r>
          </a:p>
          <a:p>
            <a:r>
              <a:rPr lang="fr-CH" dirty="0" smtClean="0"/>
              <a:t>Appréciation </a:t>
            </a:r>
          </a:p>
          <a:p>
            <a:pPr lvl="1"/>
            <a:r>
              <a:rPr lang="fr-CH" dirty="0" smtClean="0"/>
              <a:t>Fréquence </a:t>
            </a:r>
          </a:p>
          <a:p>
            <a:pPr lvl="1"/>
            <a:r>
              <a:rPr lang="fr-CH" dirty="0" smtClean="0"/>
              <a:t>Gravité</a:t>
            </a:r>
          </a:p>
          <a:p>
            <a:pPr marL="338138" lvl="1" indent="0">
              <a:buNone/>
            </a:pPr>
            <a:endParaRPr lang="fr-CH" dirty="0" smtClean="0"/>
          </a:p>
          <a:p>
            <a:r>
              <a:rPr lang="fr-CH" dirty="0"/>
              <a:t>Pondération</a:t>
            </a:r>
          </a:p>
          <a:p>
            <a:r>
              <a:rPr lang="fr-CH" dirty="0" smtClean="0"/>
              <a:t>Coûts / Effet</a:t>
            </a:r>
          </a:p>
          <a:p>
            <a:pPr lvl="1"/>
            <a:r>
              <a:rPr lang="fr-CH" dirty="0" err="1" smtClean="0"/>
              <a:t>Nbr</a:t>
            </a:r>
            <a:r>
              <a:rPr lang="fr-CH" dirty="0" smtClean="0"/>
              <a:t> </a:t>
            </a:r>
            <a:r>
              <a:rPr lang="fr-CH" dirty="0"/>
              <a:t>incidents </a:t>
            </a:r>
            <a:endParaRPr lang="fr-CH" dirty="0" smtClean="0"/>
          </a:p>
          <a:p>
            <a:pPr lvl="1"/>
            <a:r>
              <a:rPr lang="fr-CH" dirty="0" smtClean="0"/>
              <a:t>Expérience</a:t>
            </a:r>
          </a:p>
          <a:p>
            <a:pPr marL="338138" lvl="1" indent="0">
              <a:buNone/>
            </a:pPr>
            <a:r>
              <a:rPr lang="fr-CH" dirty="0" smtClean="0"/>
              <a:t> </a:t>
            </a:r>
          </a:p>
          <a:p>
            <a:r>
              <a:rPr lang="fr-CH" i="1" dirty="0" smtClean="0"/>
              <a:t>Incendie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2793025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20880" cy="893440"/>
          </a:xfrm>
        </p:spPr>
        <p:txBody>
          <a:bodyPr/>
          <a:lstStyle/>
          <a:p>
            <a:r>
              <a:rPr lang="de-CH" altLang="fr-FR" dirty="0" err="1"/>
              <a:t>Modification</a:t>
            </a:r>
            <a:r>
              <a:rPr lang="de-CH" altLang="fr-FR" dirty="0"/>
              <a:t> </a:t>
            </a:r>
            <a:r>
              <a:rPr lang="de-CH" altLang="fr-FR" dirty="0" err="1"/>
              <a:t>OICa</a:t>
            </a:r>
            <a:r>
              <a:rPr lang="de-CH" altLang="fr-FR" dirty="0" smtClean="0"/>
              <a:t/>
            </a:r>
            <a:br>
              <a:rPr lang="de-CH" altLang="fr-FR" dirty="0" smtClean="0"/>
            </a:b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0331" y="1556792"/>
            <a:ext cx="7737475" cy="4114800"/>
          </a:xfrm>
        </p:spPr>
        <p:txBody>
          <a:bodyPr/>
          <a:lstStyle/>
          <a:p>
            <a:r>
              <a:rPr lang="fr-CH" dirty="0" smtClean="0"/>
              <a:t>Sécurité </a:t>
            </a:r>
          </a:p>
          <a:p>
            <a:pPr lvl="1"/>
            <a:r>
              <a:rPr lang="fr-CH" sz="1800" dirty="0"/>
              <a:t>Situation dans laquelle quelqu'un, quelque chose n'est exposé à aucun danger, à aucun risque, en particulier d'agression physique, d'accidents, de vol, de détérioration : Cette installation présente une sécurité totale</a:t>
            </a:r>
            <a:r>
              <a:rPr lang="fr-CH" sz="1800" dirty="0" smtClean="0"/>
              <a:t>.</a:t>
            </a:r>
          </a:p>
          <a:p>
            <a:pPr lvl="1"/>
            <a:r>
              <a:rPr lang="fr-CH" dirty="0"/>
              <a:t>Matériaux</a:t>
            </a:r>
            <a:br>
              <a:rPr lang="fr-CH" dirty="0"/>
            </a:br>
            <a:r>
              <a:rPr lang="fr-CH" dirty="0"/>
              <a:t>Propriété qu'a une structure de résister aux sollicitations auxquelles le concepteur a prévu qu'elle pourra être </a:t>
            </a:r>
            <a:r>
              <a:rPr lang="fr-CH" dirty="0" smtClean="0"/>
              <a:t>soumise</a:t>
            </a:r>
          </a:p>
          <a:p>
            <a:pPr marL="338138" lvl="1" indent="0">
              <a:buNone/>
            </a:pPr>
            <a:r>
              <a:rPr lang="fr-CH" dirty="0" smtClean="0"/>
              <a:t>.</a:t>
            </a:r>
          </a:p>
          <a:p>
            <a:r>
              <a:rPr lang="fr-CH" dirty="0" smtClean="0"/>
              <a:t>L'appréciation / Le droit précis </a:t>
            </a:r>
          </a:p>
          <a:p>
            <a:pPr lvl="1"/>
            <a:endParaRPr lang="fr-CH" dirty="0"/>
          </a:p>
          <a:p>
            <a:r>
              <a:rPr lang="fr-CH" dirty="0"/>
              <a:t>Exigence essentiel / exception</a:t>
            </a:r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14449124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8099" y="836712"/>
            <a:ext cx="7920880" cy="533400"/>
          </a:xfrm>
        </p:spPr>
        <p:txBody>
          <a:bodyPr/>
          <a:lstStyle/>
          <a:p>
            <a:r>
              <a:rPr lang="de-CH" altLang="fr-FR" dirty="0" err="1" smtClean="0"/>
              <a:t>Modification</a:t>
            </a:r>
            <a:r>
              <a:rPr lang="de-CH" altLang="fr-FR" dirty="0" smtClean="0"/>
              <a:t> </a:t>
            </a:r>
            <a:r>
              <a:rPr lang="de-CH" altLang="fr-FR" dirty="0" err="1" smtClean="0"/>
              <a:t>OICa</a:t>
            </a:r>
            <a:r>
              <a:rPr lang="fr-CH" dirty="0"/>
              <a:t/>
            </a:r>
            <a:br>
              <a:rPr lang="fr-CH" dirty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Dans le futur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1504" y="1821309"/>
            <a:ext cx="7737475" cy="671587"/>
          </a:xfrm>
        </p:spPr>
        <p:txBody>
          <a:bodyPr/>
          <a:lstStyle/>
          <a:p>
            <a:r>
              <a:rPr lang="fr-CH" dirty="0" smtClean="0"/>
              <a:t>Concept du confessionnal 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 smtClean="0"/>
          </a:p>
        </p:txBody>
      </p:sp>
      <p:pic>
        <p:nvPicPr>
          <p:cNvPr id="1028" name="Picture 4" descr="Résultat de recherche d'images pour &quot;confessionnal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14600"/>
            <a:ext cx="4900824" cy="365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9729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158" y="764704"/>
            <a:ext cx="7920880" cy="533400"/>
          </a:xfrm>
        </p:spPr>
        <p:txBody>
          <a:bodyPr>
            <a:normAutofit fontScale="90000"/>
          </a:bodyPr>
          <a:lstStyle/>
          <a:p>
            <a:r>
              <a:rPr lang="de-CH" altLang="fr-FR" dirty="0" err="1" smtClean="0"/>
              <a:t>Directive</a:t>
            </a:r>
            <a:r>
              <a:rPr lang="de-CH" altLang="fr-FR" dirty="0" smtClean="0"/>
              <a:t> 4</a:t>
            </a:r>
            <a:br>
              <a:rPr lang="de-CH" altLang="fr-FR" dirty="0" smtClean="0"/>
            </a:b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r>
              <a:rPr lang="fr-CH" dirty="0" smtClean="0"/>
              <a:t>Donnée 2013 notice 4 </a:t>
            </a:r>
          </a:p>
          <a:p>
            <a:endParaRPr lang="fr-CH" dirty="0"/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smtClean="0"/>
              <a:t>Outil de travail</a:t>
            </a:r>
          </a:p>
          <a:p>
            <a:r>
              <a:rPr lang="fr-CH" dirty="0" smtClean="0"/>
              <a:t>Ce qui a changé</a:t>
            </a:r>
          </a:p>
          <a:p>
            <a:endParaRPr lang="fr-CH" dirty="0"/>
          </a:p>
          <a:p>
            <a:r>
              <a:rPr lang="fr-CH" dirty="0" smtClean="0"/>
              <a:t>Ce qui reste </a:t>
            </a:r>
          </a:p>
          <a:p>
            <a:endParaRPr lang="fr-CH" dirty="0" smtClean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1563913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dirty="0" err="1" smtClean="0"/>
              <a:t>Modification</a:t>
            </a:r>
            <a:r>
              <a:rPr lang="de-CH" altLang="fr-FR" dirty="0" smtClean="0"/>
              <a:t> </a:t>
            </a:r>
            <a:r>
              <a:rPr lang="de-CH" altLang="fr-FR" dirty="0" err="1" smtClean="0"/>
              <a:t>OICa</a:t>
            </a:r>
            <a:r>
              <a:rPr lang="de-CH" altLang="fr-FR" dirty="0" smtClean="0"/>
              <a:t> et </a:t>
            </a:r>
            <a:r>
              <a:rPr lang="de-CH" altLang="fr-FR" dirty="0" err="1" smtClean="0"/>
              <a:t>Directive</a:t>
            </a:r>
            <a:r>
              <a:rPr lang="de-CH" altLang="fr-FR" dirty="0" smtClean="0"/>
              <a:t> 1 à 6</a:t>
            </a:r>
            <a:br>
              <a:rPr lang="de-CH" altLang="fr-FR" dirty="0" smtClean="0"/>
            </a:br>
            <a:r>
              <a:rPr lang="fr-CH" dirty="0"/>
              <a:t>Quelle aide peut-on vous apporter comme constructeur</a:t>
            </a:r>
            <a:br>
              <a:rPr lang="fr-CH" dirty="0"/>
            </a:b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1254" y="1629531"/>
            <a:ext cx="7737475" cy="791357"/>
          </a:xfrm>
        </p:spPr>
        <p:txBody>
          <a:bodyPr/>
          <a:lstStyle/>
          <a:p>
            <a:r>
              <a:rPr lang="fr-CH" dirty="0" smtClean="0"/>
              <a:t>Nous sommes un observateur privilégié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 smtClean="0"/>
              <a:t>15 Dernières années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CH" dirty="0"/>
          </a:p>
          <a:p>
            <a:pPr lvl="1">
              <a:buFont typeface="Arial" panose="020B0604020202020204" pitchFamily="34" charset="0"/>
              <a:buChar char="•"/>
            </a:pPr>
            <a:endParaRPr lang="fr-CH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fr-CH" dirty="0"/>
          </a:p>
          <a:p>
            <a:pPr lvl="1">
              <a:buFont typeface="Arial" panose="020B0604020202020204" pitchFamily="34" charset="0"/>
              <a:buChar char="•"/>
            </a:pPr>
            <a:endParaRPr lang="fr-CH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fr-CH" dirty="0"/>
          </a:p>
          <a:p>
            <a:pPr lvl="1">
              <a:buFont typeface="Arial" panose="020B0604020202020204" pitchFamily="34" charset="0"/>
              <a:buChar char="•"/>
            </a:pPr>
            <a:endParaRPr lang="fr-CH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fr-CH" dirty="0"/>
          </a:p>
          <a:p>
            <a:pPr lvl="1">
              <a:buFont typeface="Arial" panose="020B0604020202020204" pitchFamily="34" charset="0"/>
              <a:buChar char="•"/>
            </a:pPr>
            <a:endParaRPr lang="fr-CH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fr-CH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 smtClean="0"/>
              <a:t>2016 en Suisse romande</a:t>
            </a:r>
            <a:endParaRPr lang="fr-CH" dirty="0"/>
          </a:p>
          <a:p>
            <a:endParaRPr lang="fr-CH" dirty="0" smtClean="0"/>
          </a:p>
          <a:p>
            <a:pPr marL="0" indent="0">
              <a:buNone/>
            </a:pPr>
            <a:endParaRPr lang="fr-CH" dirty="0" smtClean="0"/>
          </a:p>
        </p:txBody>
      </p:sp>
      <p:graphicFrame>
        <p:nvGraphicFramePr>
          <p:cNvPr id="7" name="Inhaltsplatzhalt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479904"/>
              </p:ext>
            </p:extLst>
          </p:nvPr>
        </p:nvGraphicFramePr>
        <p:xfrm>
          <a:off x="1115616" y="2708920"/>
          <a:ext cx="6369323" cy="2953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26485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158" y="764704"/>
            <a:ext cx="7920880" cy="533400"/>
          </a:xfrm>
        </p:spPr>
        <p:txBody>
          <a:bodyPr>
            <a:normAutofit fontScale="90000"/>
          </a:bodyPr>
          <a:lstStyle/>
          <a:p>
            <a:r>
              <a:rPr lang="de-CH" altLang="fr-FR" dirty="0" err="1" smtClean="0"/>
              <a:t>Directive</a:t>
            </a:r>
            <a:r>
              <a:rPr lang="de-CH" altLang="fr-FR" dirty="0" smtClean="0"/>
              <a:t> 4</a:t>
            </a:r>
            <a:br>
              <a:rPr lang="de-CH" altLang="fr-FR" dirty="0" smtClean="0"/>
            </a:b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628800"/>
            <a:ext cx="5707875" cy="46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4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158" y="1015231"/>
            <a:ext cx="7920880" cy="533400"/>
          </a:xfrm>
        </p:spPr>
        <p:txBody>
          <a:bodyPr>
            <a:normAutofit fontScale="90000"/>
          </a:bodyPr>
          <a:lstStyle/>
          <a:p>
            <a:r>
              <a:rPr lang="de-CH" altLang="fr-FR" dirty="0" err="1" smtClean="0"/>
              <a:t>Directive</a:t>
            </a:r>
            <a:r>
              <a:rPr lang="de-CH" altLang="fr-FR" dirty="0" smtClean="0"/>
              <a:t> 4</a:t>
            </a:r>
            <a:br>
              <a:rPr lang="de-CH" altLang="fr-FR" dirty="0" smtClean="0"/>
            </a:br>
            <a:r>
              <a:rPr lang="de-CH" altLang="fr-FR" dirty="0" smtClean="0"/>
              <a:t>2012 / 2016</a:t>
            </a:r>
            <a:br>
              <a:rPr lang="de-CH" altLang="fr-FR" dirty="0" smtClean="0"/>
            </a:b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204864"/>
            <a:ext cx="3744178" cy="30243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459" y="2132856"/>
            <a:ext cx="4130398" cy="34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692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158" y="620688"/>
            <a:ext cx="7920880" cy="864096"/>
          </a:xfrm>
        </p:spPr>
        <p:txBody>
          <a:bodyPr>
            <a:normAutofit fontScale="90000"/>
          </a:bodyPr>
          <a:lstStyle/>
          <a:p>
            <a:r>
              <a:rPr lang="de-CH" altLang="fr-FR" dirty="0" err="1" smtClean="0"/>
              <a:t>Directive</a:t>
            </a:r>
            <a:r>
              <a:rPr lang="de-CH" altLang="fr-FR" dirty="0" smtClean="0"/>
              <a:t> 4</a:t>
            </a:r>
            <a:br>
              <a:rPr lang="de-CH" altLang="fr-FR" dirty="0" smtClean="0"/>
            </a:br>
            <a:r>
              <a:rPr lang="de-CH" altLang="fr-FR" dirty="0" err="1" smtClean="0"/>
              <a:t>Outil</a:t>
            </a:r>
            <a:r>
              <a:rPr lang="de-CH" altLang="fr-FR" dirty="0" smtClean="0"/>
              <a:t> de </a:t>
            </a:r>
            <a:r>
              <a:rPr lang="de-CH" altLang="fr-FR" dirty="0" err="1" smtClean="0"/>
              <a:t>travail</a:t>
            </a:r>
            <a:r>
              <a:rPr lang="de-CH" altLang="fr-FR" dirty="0" smtClean="0"/>
              <a:t/>
            </a:r>
            <a:br>
              <a:rPr lang="de-CH" altLang="fr-FR" dirty="0" smtClean="0"/>
            </a:b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Ce qui a changé</a:t>
            </a:r>
          </a:p>
          <a:p>
            <a:endParaRPr lang="fr-CH" dirty="0" smtClean="0"/>
          </a:p>
          <a:p>
            <a:pPr lvl="1"/>
            <a:r>
              <a:rPr lang="fr-CH" dirty="0" smtClean="0"/>
              <a:t>Outil de travail / Notice /Directive </a:t>
            </a:r>
          </a:p>
          <a:p>
            <a:pPr lvl="1"/>
            <a:r>
              <a:rPr lang="fr-CH" dirty="0" smtClean="0"/>
              <a:t>Modification opérationnelle</a:t>
            </a:r>
          </a:p>
          <a:p>
            <a:endParaRPr lang="fr-CH" dirty="0"/>
          </a:p>
          <a:p>
            <a:r>
              <a:rPr lang="fr-CH" dirty="0" smtClean="0"/>
              <a:t>Ce qui reste </a:t>
            </a:r>
          </a:p>
          <a:p>
            <a:pPr marL="0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29947299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041" y="1923668"/>
            <a:ext cx="6165114" cy="38865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158" y="764704"/>
            <a:ext cx="7920880" cy="533400"/>
          </a:xfrm>
        </p:spPr>
        <p:txBody>
          <a:bodyPr>
            <a:normAutofit fontScale="90000"/>
          </a:bodyPr>
          <a:lstStyle/>
          <a:p>
            <a:r>
              <a:rPr lang="de-CH" altLang="fr-FR" dirty="0" err="1" smtClean="0"/>
              <a:t>Directive</a:t>
            </a:r>
            <a:r>
              <a:rPr lang="de-CH" altLang="fr-FR" dirty="0" smtClean="0"/>
              <a:t> 4</a:t>
            </a:r>
            <a:br>
              <a:rPr lang="de-CH" altLang="fr-FR" dirty="0" smtClean="0"/>
            </a:br>
            <a:r>
              <a:rPr lang="de-CH" altLang="fr-FR" dirty="0" smtClean="0"/>
              <a:t>Maintenance Transformation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 smtClean="0"/>
          </a:p>
        </p:txBody>
      </p:sp>
      <p:graphicFrame>
        <p:nvGraphicFramePr>
          <p:cNvPr id="5" name="Diagramm 8"/>
          <p:cNvGraphicFramePr/>
          <p:nvPr>
            <p:extLst>
              <p:ext uri="{D42A27DB-BD31-4B8C-83A1-F6EECF244321}">
                <p14:modId xmlns:p14="http://schemas.microsoft.com/office/powerpoint/2010/main" val="2576377090"/>
              </p:ext>
            </p:extLst>
          </p:nvPr>
        </p:nvGraphicFramePr>
        <p:xfrm>
          <a:off x="467544" y="908720"/>
          <a:ext cx="8360228" cy="5413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m 8"/>
          <p:cNvGraphicFramePr/>
          <p:nvPr>
            <p:extLst>
              <p:ext uri="{D42A27DB-BD31-4B8C-83A1-F6EECF244321}">
                <p14:modId xmlns:p14="http://schemas.microsoft.com/office/powerpoint/2010/main" val="1563093493"/>
              </p:ext>
            </p:extLst>
          </p:nvPr>
        </p:nvGraphicFramePr>
        <p:xfrm>
          <a:off x="449945" y="899886"/>
          <a:ext cx="8360228" cy="5413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7" name="Diagramm 8"/>
          <p:cNvGraphicFramePr/>
          <p:nvPr>
            <p:extLst>
              <p:ext uri="{D42A27DB-BD31-4B8C-83A1-F6EECF244321}">
                <p14:modId xmlns:p14="http://schemas.microsoft.com/office/powerpoint/2010/main" val="3445100573"/>
              </p:ext>
            </p:extLst>
          </p:nvPr>
        </p:nvGraphicFramePr>
        <p:xfrm>
          <a:off x="602345" y="2564904"/>
          <a:ext cx="6705959" cy="3901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8" name="Diagramm 8"/>
          <p:cNvGraphicFramePr/>
          <p:nvPr>
            <p:extLst>
              <p:ext uri="{D42A27DB-BD31-4B8C-83A1-F6EECF244321}">
                <p14:modId xmlns:p14="http://schemas.microsoft.com/office/powerpoint/2010/main" val="3921240160"/>
              </p:ext>
            </p:extLst>
          </p:nvPr>
        </p:nvGraphicFramePr>
        <p:xfrm>
          <a:off x="754745" y="1923668"/>
          <a:ext cx="7489663" cy="4694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96657" y="3107633"/>
            <a:ext cx="4442845" cy="13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099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563" y="1493006"/>
            <a:ext cx="7920880" cy="533400"/>
          </a:xfrm>
        </p:spPr>
        <p:txBody>
          <a:bodyPr>
            <a:normAutofit fontScale="90000"/>
          </a:bodyPr>
          <a:lstStyle/>
          <a:p>
            <a:r>
              <a:rPr lang="de-CH" altLang="fr-FR" dirty="0" err="1" smtClean="0"/>
              <a:t>Directive</a:t>
            </a:r>
            <a:r>
              <a:rPr lang="de-CH" altLang="fr-FR" dirty="0" smtClean="0"/>
              <a:t> 4</a:t>
            </a:r>
            <a:br>
              <a:rPr lang="de-CH" altLang="fr-FR" dirty="0" smtClean="0"/>
            </a:br>
            <a:r>
              <a:rPr lang="de-CH" dirty="0" smtClean="0"/>
              <a:t>Quelle </a:t>
            </a:r>
            <a:r>
              <a:rPr lang="de-CH" dirty="0" err="1"/>
              <a:t>est</a:t>
            </a:r>
            <a:r>
              <a:rPr lang="de-CH" dirty="0"/>
              <a:t> la </a:t>
            </a:r>
            <a:r>
              <a:rPr lang="de-CH" sz="2800" dirty="0" err="1"/>
              <a:t>question</a:t>
            </a:r>
            <a:r>
              <a:rPr lang="de-CH" dirty="0"/>
              <a:t> ?</a:t>
            </a:r>
            <a:r>
              <a:rPr lang="fr-CH" dirty="0"/>
              <a:t/>
            </a:r>
            <a:br>
              <a:rPr lang="fr-CH" dirty="0"/>
            </a:br>
            <a:r>
              <a:rPr lang="de-CH" altLang="fr-FR" dirty="0" smtClean="0"/>
              <a:t/>
            </a:r>
            <a:br>
              <a:rPr lang="de-CH" altLang="fr-FR" dirty="0" smtClean="0"/>
            </a:b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H" dirty="0" smtClean="0"/>
          </a:p>
          <a:p>
            <a:r>
              <a:rPr lang="fr-CH" dirty="0" smtClean="0"/>
              <a:t>Annonce</a:t>
            </a:r>
          </a:p>
          <a:p>
            <a:r>
              <a:rPr lang="fr-CH" dirty="0" smtClean="0"/>
              <a:t>Aide </a:t>
            </a:r>
            <a:r>
              <a:rPr lang="fr-CH" dirty="0" err="1" smtClean="0"/>
              <a:t>Garaventa</a:t>
            </a:r>
            <a:r>
              <a:rPr lang="fr-CH" dirty="0" smtClean="0"/>
              <a:t> </a:t>
            </a:r>
          </a:p>
        </p:txBody>
      </p:sp>
      <p:sp>
        <p:nvSpPr>
          <p:cNvPr id="6" name="Titel 6"/>
          <p:cNvSpPr txBox="1">
            <a:spLocks/>
          </p:cNvSpPr>
          <p:nvPr/>
        </p:nvSpPr>
        <p:spPr>
          <a:xfrm>
            <a:off x="899592" y="3383229"/>
            <a:ext cx="7041411" cy="28090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457200" indent="-457200" algn="l" fontAlgn="auto">
              <a:spcAft>
                <a:spcPts val="1200"/>
              </a:spcAft>
              <a:buFontTx/>
              <a:buAutoNum type="arabicPeriod"/>
            </a:pPr>
            <a:r>
              <a:rPr kumimoji="0" lang="fr-FR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Où se trouve la limite</a:t>
            </a:r>
            <a:r>
              <a:rPr kumimoji="0" lang="fr-FR" sz="1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entre maintenance </a:t>
            </a:r>
            <a:r>
              <a:rPr kumimoji="0" lang="fr-FR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(Art. 37</a:t>
            </a:r>
            <a:r>
              <a:rPr kumimoji="0" lang="fr-FR" sz="1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1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OICa</a:t>
            </a:r>
            <a:r>
              <a:rPr kumimoji="0" lang="fr-FR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fr-FR" sz="1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et transformation (Art. 36 </a:t>
            </a:r>
            <a:r>
              <a:rPr lang="fr-FR" sz="1800" dirty="0" err="1" smtClean="0">
                <a:latin typeface="+mj-lt"/>
                <a:ea typeface="+mj-ea"/>
                <a:cs typeface="+mj-cs"/>
              </a:rPr>
              <a:t>OICa</a:t>
            </a:r>
            <a:r>
              <a:rPr kumimoji="0" lang="fr-FR" sz="1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)?</a:t>
            </a:r>
            <a:endParaRPr lang="fr-FR" sz="1800" dirty="0" smtClean="0">
              <a:latin typeface="+mj-lt"/>
              <a:ea typeface="+mj-ea"/>
              <a:cs typeface="+mj-cs"/>
            </a:endParaRPr>
          </a:p>
          <a:p>
            <a:pPr marL="457200" indent="-457200" algn="l" fontAlgn="auto">
              <a:spcAft>
                <a:spcPts val="1200"/>
              </a:spcAft>
              <a:buFontTx/>
              <a:buAutoNum type="arabicPeriod"/>
            </a:pPr>
            <a:r>
              <a:rPr lang="fr-FR" sz="1800" dirty="0" smtClean="0">
                <a:latin typeface="+mj-lt"/>
                <a:ea typeface="+mj-ea"/>
                <a:cs typeface="+mj-cs"/>
              </a:rPr>
              <a:t>Dans quel cas une transformation nécessite une procédure d’autorisation ?</a:t>
            </a:r>
          </a:p>
          <a:p>
            <a:pPr marL="457200" indent="-457200" algn="l" fontAlgn="auto">
              <a:spcAft>
                <a:spcPts val="1200"/>
              </a:spcAft>
              <a:buFontTx/>
              <a:buAutoNum type="arabicPeriod"/>
            </a:pPr>
            <a:r>
              <a:rPr lang="fr-FR" sz="1800" dirty="0" smtClean="0">
                <a:latin typeface="+mj-lt"/>
                <a:ea typeface="+mj-ea"/>
                <a:cs typeface="+mj-cs"/>
              </a:rPr>
              <a:t>Quelle documentation est-elle nécessaire ?</a:t>
            </a:r>
            <a:endParaRPr lang="de-CH" sz="18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://bestatterweblog.de/wp-content/uploads/autowerkstattku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300" y="1486985"/>
            <a:ext cx="3672408" cy="2786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43761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158" y="620688"/>
            <a:ext cx="7920880" cy="864096"/>
          </a:xfrm>
        </p:spPr>
        <p:txBody>
          <a:bodyPr>
            <a:normAutofit fontScale="90000"/>
          </a:bodyPr>
          <a:lstStyle/>
          <a:p>
            <a:r>
              <a:rPr lang="de-CH" altLang="fr-FR" dirty="0" err="1" smtClean="0"/>
              <a:t>Directive</a:t>
            </a:r>
            <a:r>
              <a:rPr lang="de-CH" altLang="fr-FR" dirty="0" smtClean="0"/>
              <a:t> 4</a:t>
            </a:r>
            <a:br>
              <a:rPr lang="de-CH" altLang="fr-FR" dirty="0" smtClean="0"/>
            </a:br>
            <a:r>
              <a:rPr lang="de-CH" altLang="fr-FR" dirty="0" err="1" smtClean="0"/>
              <a:t>Outil</a:t>
            </a:r>
            <a:r>
              <a:rPr lang="de-CH" altLang="fr-FR" dirty="0" smtClean="0"/>
              <a:t> de </a:t>
            </a:r>
            <a:r>
              <a:rPr lang="de-CH" altLang="fr-FR" dirty="0" err="1" smtClean="0"/>
              <a:t>travail</a:t>
            </a:r>
            <a:r>
              <a:rPr lang="de-CH" altLang="fr-FR" dirty="0" smtClean="0"/>
              <a:t/>
            </a:r>
            <a:br>
              <a:rPr lang="de-CH" altLang="fr-FR" dirty="0" smtClean="0"/>
            </a:b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700808"/>
            <a:ext cx="690407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123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20880" cy="893440"/>
          </a:xfrm>
        </p:spPr>
        <p:txBody>
          <a:bodyPr/>
          <a:lstStyle/>
          <a:p>
            <a:r>
              <a:rPr lang="de-CH" altLang="fr-FR" dirty="0" err="1" smtClean="0"/>
              <a:t>Directive</a:t>
            </a:r>
            <a:r>
              <a:rPr lang="de-CH" altLang="fr-FR" dirty="0" smtClean="0"/>
              <a:t> 4</a:t>
            </a:r>
            <a:br>
              <a:rPr lang="de-CH" altLang="fr-FR" dirty="0" smtClean="0"/>
            </a:br>
            <a:r>
              <a:rPr lang="de-CH" altLang="fr-FR" dirty="0" smtClean="0"/>
              <a:t>Annexe 1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849" y="1862268"/>
            <a:ext cx="6302286" cy="43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740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dirty="0" err="1" smtClean="0"/>
              <a:t>Directive</a:t>
            </a:r>
            <a:r>
              <a:rPr lang="de-CH" altLang="fr-FR" dirty="0" smtClean="0"/>
              <a:t> 1 à 3</a:t>
            </a:r>
            <a:br>
              <a:rPr lang="de-CH" altLang="fr-FR" dirty="0" smtClean="0"/>
            </a:b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1254" y="1484784"/>
            <a:ext cx="7737475" cy="4114800"/>
          </a:xfrm>
        </p:spPr>
        <p:txBody>
          <a:bodyPr/>
          <a:lstStyle/>
          <a:p>
            <a:r>
              <a:rPr lang="fr-CH" dirty="0" smtClean="0"/>
              <a:t>Directive 1 Complexité</a:t>
            </a:r>
          </a:p>
          <a:p>
            <a:r>
              <a:rPr lang="fr-CH" dirty="0" smtClean="0"/>
              <a:t>Concret nos tables des matières</a:t>
            </a:r>
          </a:p>
          <a:p>
            <a:pPr marL="338138" lvl="1" indent="0">
              <a:buNone/>
            </a:pPr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410857"/>
            <a:ext cx="3456384" cy="40431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2636912"/>
            <a:ext cx="3866977" cy="296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122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dirty="0" err="1" smtClean="0"/>
              <a:t>Directive</a:t>
            </a:r>
            <a:r>
              <a:rPr lang="de-CH" altLang="fr-FR" dirty="0" smtClean="0"/>
              <a:t> 1 à 3</a:t>
            </a:r>
            <a:br>
              <a:rPr lang="de-CH" altLang="fr-FR" dirty="0" smtClean="0"/>
            </a:b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2957" y="1700808"/>
            <a:ext cx="7737475" cy="4114800"/>
          </a:xfrm>
        </p:spPr>
        <p:txBody>
          <a:bodyPr/>
          <a:lstStyle/>
          <a:p>
            <a:r>
              <a:rPr lang="fr-CH" dirty="0" smtClean="0"/>
              <a:t>Concret nos table des matière</a:t>
            </a:r>
          </a:p>
          <a:p>
            <a:pPr marL="338138" lvl="1" indent="0">
              <a:buNone/>
            </a:pPr>
            <a:endParaRPr lang="fr-CH" dirty="0" smtClean="0"/>
          </a:p>
          <a:p>
            <a:endParaRPr lang="fr-CH" dirty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r="2454"/>
          <a:stretch/>
        </p:blipFill>
        <p:spPr>
          <a:xfrm>
            <a:off x="971601" y="2420888"/>
            <a:ext cx="2952328" cy="38884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r="3689"/>
          <a:stretch/>
        </p:blipFill>
        <p:spPr>
          <a:xfrm>
            <a:off x="5004048" y="2420888"/>
            <a:ext cx="3024336" cy="421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323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dirty="0" err="1" smtClean="0"/>
              <a:t>Directive</a:t>
            </a:r>
            <a:r>
              <a:rPr lang="de-CH" altLang="fr-FR" dirty="0" smtClean="0"/>
              <a:t> 1</a:t>
            </a:r>
            <a:br>
              <a:rPr lang="de-CH" altLang="fr-FR" dirty="0" smtClean="0"/>
            </a:b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1254" y="1616780"/>
            <a:ext cx="7737475" cy="4548524"/>
          </a:xfrm>
        </p:spPr>
        <p:txBody>
          <a:bodyPr/>
          <a:lstStyle/>
          <a:p>
            <a:pPr marL="0" indent="0">
              <a:buNone/>
            </a:pPr>
            <a:r>
              <a:rPr lang="fr-CH" b="1" dirty="0" smtClean="0"/>
              <a:t>Partie 1</a:t>
            </a:r>
          </a:p>
          <a:p>
            <a:r>
              <a:rPr lang="fr-CH" dirty="0"/>
              <a:t>Ce qui concerne les </a:t>
            </a:r>
            <a:r>
              <a:rPr lang="fr-CH" dirty="0" smtClean="0"/>
              <a:t>tiers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 smtClean="0"/>
              <a:t>Profil en long  / Position des pylônes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 smtClean="0"/>
              <a:t>Plans des stations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 smtClean="0"/>
              <a:t>Rapports nécessaires RIE, Elément </a:t>
            </a:r>
            <a:r>
              <a:rPr lang="fr-CH" dirty="0" err="1" smtClean="0"/>
              <a:t>naurel</a:t>
            </a:r>
            <a:r>
              <a:rPr lang="fr-CH" dirty="0" smtClean="0"/>
              <a:t>, Zone, Droits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 smtClean="0"/>
              <a:t>Convention d’utilisation </a:t>
            </a:r>
          </a:p>
          <a:p>
            <a:pPr marL="266700" lvl="1" indent="-266700">
              <a:spcAft>
                <a:spcPts val="600"/>
              </a:spcAft>
              <a:buSzPct val="60000"/>
              <a:buBlip>
                <a:blip r:embed="rId3"/>
              </a:buBlip>
            </a:pPr>
            <a:r>
              <a:rPr lang="fr-CH" sz="2200" dirty="0" smtClean="0">
                <a:ea typeface="+mn-ea"/>
                <a:cs typeface="+mn-cs"/>
              </a:rPr>
              <a:t>Mise </a:t>
            </a:r>
            <a:r>
              <a:rPr lang="fr-CH" sz="2200" dirty="0">
                <a:ea typeface="+mn-ea"/>
                <a:cs typeface="+mn-cs"/>
              </a:rPr>
              <a:t>à l’enquête</a:t>
            </a:r>
          </a:p>
          <a:p>
            <a:r>
              <a:rPr lang="fr-CH" dirty="0" smtClean="0"/>
              <a:t>Simplifier :  les détails évolues</a:t>
            </a:r>
          </a:p>
          <a:p>
            <a:r>
              <a:rPr lang="fr-CH" dirty="0" smtClean="0"/>
              <a:t>Ce qui pose des difficulté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 smtClean="0"/>
              <a:t>Trop de détails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 smtClean="0"/>
              <a:t>Délai de mise en </a:t>
            </a:r>
            <a:r>
              <a:rPr lang="fr-CH" dirty="0" err="1" smtClean="0"/>
              <a:t>oeuvre</a:t>
            </a:r>
            <a:endParaRPr lang="fr-CH" dirty="0" smtClean="0"/>
          </a:p>
          <a:p>
            <a:pPr marL="271462" lvl="2" indent="0">
              <a:spcAft>
                <a:spcPts val="600"/>
              </a:spcAft>
              <a:buSzPct val="60000"/>
              <a:buNone/>
            </a:pPr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13486757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dirty="0" err="1" smtClean="0"/>
              <a:t>Modification</a:t>
            </a:r>
            <a:r>
              <a:rPr lang="de-CH" altLang="fr-FR" dirty="0" smtClean="0"/>
              <a:t> </a:t>
            </a:r>
            <a:r>
              <a:rPr lang="de-CH" altLang="fr-FR" dirty="0" err="1" smtClean="0"/>
              <a:t>OICa</a:t>
            </a:r>
            <a:r>
              <a:rPr lang="de-CH" altLang="fr-FR" dirty="0" smtClean="0"/>
              <a:t> et </a:t>
            </a:r>
            <a:r>
              <a:rPr lang="de-CH" altLang="fr-FR" dirty="0" err="1" smtClean="0"/>
              <a:t>Directive</a:t>
            </a:r>
            <a:r>
              <a:rPr lang="de-CH" altLang="fr-FR" dirty="0" smtClean="0"/>
              <a:t> 1 à 6</a:t>
            </a:r>
            <a:br>
              <a:rPr lang="de-CH" altLang="fr-FR" dirty="0" smtClean="0"/>
            </a:br>
            <a:r>
              <a:rPr lang="fr-CH" dirty="0"/>
              <a:t>Quelle aide peut-on vous apporter comme constructeur</a:t>
            </a:r>
            <a:br>
              <a:rPr lang="fr-CH" dirty="0"/>
            </a:b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La sécurité est notre priorité</a:t>
            </a:r>
          </a:p>
          <a:p>
            <a:pPr lvl="1"/>
            <a:r>
              <a:rPr lang="fr-CH" dirty="0" smtClean="0"/>
              <a:t>Conception d’installation pour le transport de personne</a:t>
            </a:r>
          </a:p>
          <a:p>
            <a:pPr lvl="1"/>
            <a:endParaRPr lang="fr-CH" dirty="0"/>
          </a:p>
          <a:p>
            <a:pPr marL="338138" lvl="1" indent="0">
              <a:buNone/>
            </a:pPr>
            <a:endParaRPr lang="fr-CH" dirty="0" smtClean="0"/>
          </a:p>
          <a:p>
            <a:r>
              <a:rPr lang="fr-CH" dirty="0" smtClean="0"/>
              <a:t>Nous coordonnons des procédures </a:t>
            </a:r>
          </a:p>
          <a:p>
            <a:pPr marL="0" indent="0">
              <a:buNone/>
            </a:pPr>
            <a:r>
              <a:rPr lang="fr-CH" dirty="0"/>
              <a:t>	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2577067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dirty="0" err="1" smtClean="0"/>
              <a:t>Directive</a:t>
            </a:r>
            <a:r>
              <a:rPr lang="de-CH" altLang="fr-FR" dirty="0" smtClean="0"/>
              <a:t> 1-2</a:t>
            </a:r>
            <a:br>
              <a:rPr lang="de-CH" altLang="fr-FR" dirty="0" smtClean="0"/>
            </a:b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1422" y="1700808"/>
            <a:ext cx="7737475" cy="4114800"/>
          </a:xfrm>
        </p:spPr>
        <p:txBody>
          <a:bodyPr/>
          <a:lstStyle/>
          <a:p>
            <a:pPr marL="0" indent="0">
              <a:buNone/>
            </a:pPr>
            <a:r>
              <a:rPr lang="fr-CH" b="1" dirty="0" smtClean="0"/>
              <a:t>Partie 2</a:t>
            </a:r>
          </a:p>
          <a:p>
            <a:r>
              <a:rPr lang="fr-CH" dirty="0"/>
              <a:t>Ce qui </a:t>
            </a:r>
            <a:r>
              <a:rPr lang="fr-CH" dirty="0" smtClean="0"/>
              <a:t>touche à la sécurité</a:t>
            </a:r>
          </a:p>
          <a:p>
            <a:pPr lvl="1"/>
            <a:r>
              <a:rPr lang="fr-CH" dirty="0" smtClean="0"/>
              <a:t>Rapport </a:t>
            </a:r>
          </a:p>
          <a:p>
            <a:pPr lvl="1"/>
            <a:r>
              <a:rPr lang="fr-CH" dirty="0" smtClean="0"/>
              <a:t>Note de calcul</a:t>
            </a:r>
          </a:p>
          <a:p>
            <a:pPr lvl="1"/>
            <a:r>
              <a:rPr lang="fr-CH" dirty="0" smtClean="0"/>
              <a:t>Concept d’exploitation </a:t>
            </a:r>
          </a:p>
          <a:p>
            <a:r>
              <a:rPr lang="fr-CH" dirty="0" smtClean="0"/>
              <a:t>Autorisation de construire</a:t>
            </a:r>
          </a:p>
          <a:p>
            <a:endParaRPr lang="fr-CH" dirty="0" smtClean="0"/>
          </a:p>
          <a:p>
            <a:pPr marL="0" indent="0">
              <a:buNone/>
            </a:pPr>
            <a:r>
              <a:rPr lang="fr-CH" b="1" dirty="0" smtClean="0"/>
              <a:t>Directive 2</a:t>
            </a:r>
          </a:p>
          <a:p>
            <a:r>
              <a:rPr lang="fr-CH" dirty="0" smtClean="0"/>
              <a:t>Exécution </a:t>
            </a:r>
            <a:r>
              <a:rPr lang="fr-CH" dirty="0"/>
              <a:t>conforme </a:t>
            </a:r>
          </a:p>
          <a:p>
            <a:r>
              <a:rPr lang="fr-CH" dirty="0" smtClean="0"/>
              <a:t>Autorisation d‘exploiter </a:t>
            </a:r>
            <a:endParaRPr lang="fr-CH" dirty="0"/>
          </a:p>
          <a:p>
            <a:endParaRPr lang="fr-CH" dirty="0" smtClean="0"/>
          </a:p>
          <a:p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3332185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dirty="0" err="1" smtClean="0"/>
              <a:t>Directive</a:t>
            </a:r>
            <a:r>
              <a:rPr lang="de-CH" altLang="fr-FR" dirty="0" smtClean="0"/>
              <a:t> 3</a:t>
            </a:r>
            <a:br>
              <a:rPr lang="de-CH" altLang="fr-FR" dirty="0" smtClean="0"/>
            </a:b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r>
              <a:rPr lang="fr-CH" dirty="0" smtClean="0"/>
              <a:t>Pas de durée d’utilisation</a:t>
            </a:r>
          </a:p>
          <a:p>
            <a:r>
              <a:rPr lang="fr-CH" dirty="0" smtClean="0"/>
              <a:t>Surveillance de la </a:t>
            </a:r>
            <a:r>
              <a:rPr lang="fr-CH" dirty="0" err="1" smtClean="0"/>
              <a:t>sécurtié</a:t>
            </a:r>
            <a:r>
              <a:rPr lang="fr-CH" dirty="0" smtClean="0"/>
              <a:t> </a:t>
            </a:r>
          </a:p>
          <a:p>
            <a:r>
              <a:rPr lang="fr-CH" dirty="0" smtClean="0"/>
              <a:t>Le confessionnal</a:t>
            </a:r>
          </a:p>
          <a:p>
            <a:pPr lvl="1"/>
            <a:r>
              <a:rPr lang="fr-CH" dirty="0"/>
              <a:t>Etat, Maintenance</a:t>
            </a:r>
          </a:p>
          <a:p>
            <a:pPr lvl="1"/>
            <a:r>
              <a:rPr lang="fr-CH" dirty="0" smtClean="0"/>
              <a:t>Incidents</a:t>
            </a:r>
          </a:p>
          <a:p>
            <a:pPr lvl="1"/>
            <a:r>
              <a:rPr lang="fr-CH" dirty="0" smtClean="0"/>
              <a:t>Expérience</a:t>
            </a:r>
          </a:p>
          <a:p>
            <a:pPr lvl="1"/>
            <a:r>
              <a:rPr lang="fr-CH" dirty="0" smtClean="0"/>
              <a:t>Nouvelles normes</a:t>
            </a:r>
          </a:p>
          <a:p>
            <a:pPr lvl="1"/>
            <a:r>
              <a:rPr lang="fr-CH" dirty="0" smtClean="0"/>
              <a:t>Norme SIA Infrastructure</a:t>
            </a:r>
          </a:p>
          <a:p>
            <a:endParaRPr lang="fr-CH" dirty="0" smtClean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42509274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dirty="0" err="1" smtClean="0"/>
              <a:t>Directive</a:t>
            </a:r>
            <a:r>
              <a:rPr lang="de-CH" altLang="fr-FR" dirty="0" smtClean="0"/>
              <a:t> 5 et 6</a:t>
            </a:r>
            <a:br>
              <a:rPr lang="de-CH" altLang="fr-FR" dirty="0" smtClean="0"/>
            </a:b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r>
              <a:rPr lang="fr-CH" dirty="0" smtClean="0"/>
              <a:t>L’exploitation vous concerne</a:t>
            </a:r>
          </a:p>
          <a:p>
            <a:pPr lvl="1"/>
            <a:r>
              <a:rPr lang="fr-CH" dirty="0" smtClean="0"/>
              <a:t>Plus d’écoute de la branche</a:t>
            </a:r>
          </a:p>
          <a:p>
            <a:pPr lvl="1"/>
            <a:r>
              <a:rPr lang="fr-CH" dirty="0" smtClean="0"/>
              <a:t>Bruits</a:t>
            </a:r>
          </a:p>
          <a:p>
            <a:endParaRPr lang="fr-CH" dirty="0" smtClean="0"/>
          </a:p>
          <a:p>
            <a:r>
              <a:rPr lang="fr-CH" dirty="0" smtClean="0"/>
              <a:t>Transport d’engins</a:t>
            </a:r>
          </a:p>
          <a:p>
            <a:pPr lvl="1"/>
            <a:r>
              <a:rPr lang="fr-CH" dirty="0" smtClean="0"/>
              <a:t>Expérience </a:t>
            </a:r>
          </a:p>
          <a:p>
            <a:pPr lvl="1"/>
            <a:r>
              <a:rPr lang="fr-CH" dirty="0" smtClean="0"/>
              <a:t>Gabarit</a:t>
            </a:r>
          </a:p>
        </p:txBody>
      </p:sp>
    </p:spTree>
    <p:extLst>
      <p:ext uri="{BB962C8B-B14F-4D97-AF65-F5344CB8AC3E}">
        <p14:creationId xmlns:p14="http://schemas.microsoft.com/office/powerpoint/2010/main" val="11418797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dirty="0" err="1" smtClean="0"/>
              <a:t>Sécurité</a:t>
            </a:r>
            <a:r>
              <a:rPr lang="de-CH" altLang="fr-FR" dirty="0" smtClean="0"/>
              <a:t/>
            </a:r>
            <a:br>
              <a:rPr lang="de-CH" altLang="fr-FR" dirty="0" smtClean="0"/>
            </a:b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5589" y="1816262"/>
            <a:ext cx="8189218" cy="1080120"/>
          </a:xfrm>
        </p:spPr>
        <p:txBody>
          <a:bodyPr/>
          <a:lstStyle/>
          <a:p>
            <a:r>
              <a:rPr lang="fr-CH" b="1" dirty="0" smtClean="0"/>
              <a:t>Expérience / Action  / Influence sur le nombre d’incidents</a:t>
            </a:r>
          </a:p>
          <a:p>
            <a:pPr marL="0" indent="0">
              <a:buNone/>
            </a:pPr>
            <a:r>
              <a:rPr lang="fr-CH" b="1" dirty="0" smtClean="0"/>
              <a:t>	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34" y="2708920"/>
            <a:ext cx="4355313" cy="2887762"/>
          </a:xfrm>
          <a:prstGeom prst="rect">
            <a:avLst/>
          </a:prstGeom>
        </p:spPr>
      </p:pic>
      <p:sp>
        <p:nvSpPr>
          <p:cNvPr id="5" name="Titel 8"/>
          <p:cNvSpPr txBox="1">
            <a:spLocks/>
          </p:cNvSpPr>
          <p:nvPr/>
        </p:nvSpPr>
        <p:spPr bwMode="auto">
          <a:xfrm>
            <a:off x="2394818" y="5805264"/>
            <a:ext cx="640908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4343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43434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43434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43434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43434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994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994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994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994"/>
                </a:solidFill>
                <a:latin typeface="Arial" charset="0"/>
              </a:defRPr>
            </a:lvl9pPr>
          </a:lstStyle>
          <a:p>
            <a:r>
              <a:rPr lang="de-DE" altLang="fr-FR" kern="0" dirty="0" smtClean="0"/>
              <a:t>En </a:t>
            </a:r>
            <a:r>
              <a:rPr lang="de-DE" altLang="fr-FR" kern="0" dirty="0" err="1" smtClean="0"/>
              <a:t>montagne</a:t>
            </a:r>
            <a:r>
              <a:rPr lang="de-DE" altLang="fr-FR" kern="0" dirty="0" smtClean="0"/>
              <a:t> en </a:t>
            </a:r>
            <a:r>
              <a:rPr lang="de-DE" altLang="fr-FR" kern="0" dirty="0" err="1" smtClean="0"/>
              <a:t>toute</a:t>
            </a:r>
            <a:r>
              <a:rPr lang="de-DE" altLang="fr-FR" kern="0" dirty="0" smtClean="0"/>
              <a:t> </a:t>
            </a:r>
            <a:r>
              <a:rPr lang="de-DE" altLang="fr-FR" kern="0" dirty="0" err="1" smtClean="0"/>
              <a:t>sécurité</a:t>
            </a:r>
            <a:r>
              <a:rPr lang="de-DE" altLang="fr-FR" kern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98946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dirty="0" err="1" smtClean="0"/>
              <a:t>Modification</a:t>
            </a:r>
            <a:r>
              <a:rPr lang="de-CH" altLang="fr-FR" dirty="0" smtClean="0"/>
              <a:t> </a:t>
            </a:r>
            <a:r>
              <a:rPr lang="de-CH" altLang="fr-FR" dirty="0" err="1" smtClean="0"/>
              <a:t>OICa</a:t>
            </a:r>
            <a:r>
              <a:rPr lang="de-CH" altLang="fr-FR" dirty="0" smtClean="0"/>
              <a:t> et </a:t>
            </a:r>
            <a:r>
              <a:rPr lang="de-CH" altLang="fr-FR" dirty="0" err="1" smtClean="0"/>
              <a:t>Directive</a:t>
            </a:r>
            <a:r>
              <a:rPr lang="de-CH" altLang="fr-FR" dirty="0" smtClean="0"/>
              <a:t> 1 à 6</a:t>
            </a:r>
            <a:br>
              <a:rPr lang="de-CH" altLang="fr-FR" dirty="0" smtClean="0"/>
            </a:br>
            <a:r>
              <a:rPr lang="fr-CH" dirty="0"/>
              <a:t>Quelle aide peut-on vous apporter comme constructeur</a:t>
            </a:r>
            <a:br>
              <a:rPr lang="fr-CH" dirty="0"/>
            </a:b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1254" y="1586136"/>
            <a:ext cx="7737475" cy="4114800"/>
          </a:xfrm>
        </p:spPr>
        <p:txBody>
          <a:bodyPr/>
          <a:lstStyle/>
          <a:p>
            <a:pPr marL="338138" lvl="1" indent="0">
              <a:buNone/>
            </a:pPr>
            <a:endParaRPr lang="fr-CH" dirty="0" smtClean="0"/>
          </a:p>
          <a:p>
            <a:r>
              <a:rPr lang="fr-CH" dirty="0" smtClean="0"/>
              <a:t>Nous avons créé des outils d’aide à l’interne </a:t>
            </a:r>
          </a:p>
          <a:p>
            <a:pPr lvl="1"/>
            <a:r>
              <a:rPr lang="fr-CH" dirty="0" smtClean="0"/>
              <a:t>Un standard interne</a:t>
            </a:r>
          </a:p>
          <a:p>
            <a:pPr lvl="1"/>
            <a:endParaRPr lang="fr-CH" dirty="0"/>
          </a:p>
        </p:txBody>
      </p:sp>
      <p:graphicFrame>
        <p:nvGraphicFramePr>
          <p:cNvPr id="4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803086"/>
              </p:ext>
            </p:extLst>
          </p:nvPr>
        </p:nvGraphicFramePr>
        <p:xfrm>
          <a:off x="827584" y="3443911"/>
          <a:ext cx="3960440" cy="2448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Inhaltsplatzhalt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881086"/>
              </p:ext>
            </p:extLst>
          </p:nvPr>
        </p:nvGraphicFramePr>
        <p:xfrm>
          <a:off x="5508104" y="2996952"/>
          <a:ext cx="338437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72149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dirty="0" err="1" smtClean="0"/>
              <a:t>Modification</a:t>
            </a:r>
            <a:r>
              <a:rPr lang="de-CH" altLang="fr-FR" dirty="0" smtClean="0"/>
              <a:t> </a:t>
            </a:r>
            <a:r>
              <a:rPr lang="de-CH" altLang="fr-FR" dirty="0" err="1" smtClean="0"/>
              <a:t>OICa</a:t>
            </a:r>
            <a:r>
              <a:rPr lang="fr-CH" dirty="0"/>
              <a:t/>
            </a:r>
            <a:br>
              <a:rPr lang="fr-CH" dirty="0"/>
            </a:b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Ce qui a changé</a:t>
            </a:r>
          </a:p>
          <a:p>
            <a:r>
              <a:rPr lang="fr-CH" dirty="0" smtClean="0"/>
              <a:t>Ce </a:t>
            </a:r>
            <a:r>
              <a:rPr lang="fr-CH" dirty="0"/>
              <a:t>qui nous concerne </a:t>
            </a:r>
            <a:r>
              <a:rPr lang="fr-CH" dirty="0" smtClean="0"/>
              <a:t>plus directement</a:t>
            </a:r>
          </a:p>
          <a:p>
            <a:pPr lvl="1"/>
            <a:r>
              <a:rPr lang="fr-CH" dirty="0" smtClean="0"/>
              <a:t>Contrôle du calcul de câble</a:t>
            </a:r>
          </a:p>
          <a:p>
            <a:pPr lvl="1"/>
            <a:r>
              <a:rPr lang="fr-CH" dirty="0" smtClean="0"/>
              <a:t>Notre souhait contrôle interne </a:t>
            </a:r>
          </a:p>
          <a:p>
            <a:pPr lvl="2"/>
            <a:r>
              <a:rPr lang="fr-CH" dirty="0" smtClean="0"/>
              <a:t>Projet </a:t>
            </a:r>
          </a:p>
          <a:p>
            <a:pPr lvl="2"/>
            <a:r>
              <a:rPr lang="fr-CH" dirty="0" smtClean="0"/>
              <a:t>Bureau technique</a:t>
            </a:r>
            <a:endParaRPr lang="fr-CH" dirty="0"/>
          </a:p>
          <a:p>
            <a:pPr marL="666750" lvl="2" indent="0">
              <a:buNone/>
            </a:pPr>
            <a:endParaRPr lang="fr-CH" dirty="0"/>
          </a:p>
          <a:p>
            <a:r>
              <a:rPr lang="fr-CH" dirty="0" smtClean="0"/>
              <a:t>Ce qui vous concerne plus directement</a:t>
            </a:r>
          </a:p>
          <a:p>
            <a:pPr lvl="1"/>
            <a:r>
              <a:rPr lang="fr-CH" dirty="0" smtClean="0"/>
              <a:t>Responsabilité du Chef technique</a:t>
            </a:r>
          </a:p>
          <a:p>
            <a:pPr lvl="1"/>
            <a:r>
              <a:rPr lang="fr-CH" dirty="0" smtClean="0"/>
              <a:t>Devoir de formation</a:t>
            </a:r>
          </a:p>
          <a:p>
            <a:pPr lvl="1"/>
            <a:r>
              <a:rPr lang="fr-CH" dirty="0" smtClean="0"/>
              <a:t>Capacité d’assurer le service</a:t>
            </a:r>
            <a:endParaRPr lang="fr-CH" dirty="0"/>
          </a:p>
          <a:p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25076622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dirty="0" err="1" smtClean="0"/>
              <a:t>Modification</a:t>
            </a:r>
            <a:r>
              <a:rPr lang="de-CH" altLang="fr-FR" dirty="0" smtClean="0"/>
              <a:t> </a:t>
            </a:r>
            <a:r>
              <a:rPr lang="de-CH" altLang="fr-FR" dirty="0" err="1" smtClean="0"/>
              <a:t>OICa</a:t>
            </a:r>
            <a:r>
              <a:rPr lang="fr-CH" dirty="0"/>
              <a:t/>
            </a:r>
            <a:br>
              <a:rPr lang="fr-CH" dirty="0"/>
            </a:b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Analyse de rentabilité</a:t>
            </a:r>
          </a:p>
          <a:p>
            <a:pPr lvl="1"/>
            <a:r>
              <a:rPr lang="fr-CH" dirty="0" smtClean="0"/>
              <a:t>Budget Charge / Dépense </a:t>
            </a:r>
          </a:p>
          <a:p>
            <a:pPr lvl="1"/>
            <a:r>
              <a:rPr lang="fr-CH" dirty="0" smtClean="0"/>
              <a:t>Chiffre d’affaire </a:t>
            </a:r>
          </a:p>
          <a:p>
            <a:endParaRPr lang="fr-CH" dirty="0"/>
          </a:p>
          <a:p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5523606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dirty="0" err="1" smtClean="0"/>
              <a:t>Modification</a:t>
            </a:r>
            <a:r>
              <a:rPr lang="de-CH" altLang="fr-FR" dirty="0" smtClean="0"/>
              <a:t> </a:t>
            </a:r>
            <a:r>
              <a:rPr lang="de-CH" altLang="fr-FR" dirty="0" err="1" smtClean="0"/>
              <a:t>OICa</a:t>
            </a:r>
            <a:r>
              <a:rPr lang="fr-CH" dirty="0"/>
              <a:t/>
            </a:r>
            <a:br>
              <a:rPr lang="fr-CH" dirty="0"/>
            </a:b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1504" y="1821309"/>
            <a:ext cx="7737475" cy="2831827"/>
          </a:xfrm>
        </p:spPr>
        <p:txBody>
          <a:bodyPr/>
          <a:lstStyle/>
          <a:p>
            <a:r>
              <a:rPr lang="fr-CH" dirty="0" smtClean="0"/>
              <a:t>Ce qui reste</a:t>
            </a:r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04" y="2924944"/>
            <a:ext cx="7488128" cy="239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771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dirty="0" err="1" smtClean="0"/>
              <a:t>Modification</a:t>
            </a:r>
            <a:r>
              <a:rPr lang="de-CH" altLang="fr-FR" dirty="0" smtClean="0"/>
              <a:t> </a:t>
            </a:r>
            <a:r>
              <a:rPr lang="de-CH" altLang="fr-FR" dirty="0" err="1" smtClean="0"/>
              <a:t>OICa</a:t>
            </a:r>
            <a:r>
              <a:rPr lang="fr-CH" dirty="0"/>
              <a:t/>
            </a:r>
            <a:br>
              <a:rPr lang="fr-CH" dirty="0"/>
            </a:b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1254" y="1700808"/>
            <a:ext cx="7737475" cy="2831827"/>
          </a:xfrm>
        </p:spPr>
        <p:txBody>
          <a:bodyPr/>
          <a:lstStyle/>
          <a:p>
            <a:r>
              <a:rPr lang="fr-CH" dirty="0" smtClean="0"/>
              <a:t>Exigences essentielles</a:t>
            </a:r>
          </a:p>
          <a:p>
            <a:endParaRPr lang="fr-CH" dirty="0"/>
          </a:p>
          <a:p>
            <a:pPr marL="0" indent="0">
              <a:buNone/>
            </a:pP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endParaRPr lang="fr-CH" dirty="0" smtClean="0"/>
          </a:p>
          <a:p>
            <a:endParaRPr lang="fr-CH" dirty="0"/>
          </a:p>
          <a:p>
            <a:pPr marL="0" indent="0">
              <a:buNone/>
            </a:pPr>
            <a:endParaRPr lang="fr-CH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12" y="2132856"/>
            <a:ext cx="812963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019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dirty="0" err="1" smtClean="0"/>
              <a:t>Modification</a:t>
            </a:r>
            <a:r>
              <a:rPr lang="de-CH" altLang="fr-FR" dirty="0" smtClean="0"/>
              <a:t> </a:t>
            </a:r>
            <a:r>
              <a:rPr lang="de-CH" altLang="fr-FR" dirty="0" err="1" smtClean="0"/>
              <a:t>OICa</a:t>
            </a:r>
            <a:r>
              <a:rPr lang="fr-CH" dirty="0"/>
              <a:t/>
            </a:r>
            <a:br>
              <a:rPr lang="fr-CH" dirty="0"/>
            </a:b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1254" y="1700808"/>
            <a:ext cx="7737475" cy="2831827"/>
          </a:xfrm>
        </p:spPr>
        <p:txBody>
          <a:bodyPr/>
          <a:lstStyle/>
          <a:p>
            <a:r>
              <a:rPr lang="fr-CH" dirty="0" smtClean="0"/>
              <a:t>Exigences essentielles</a:t>
            </a:r>
          </a:p>
          <a:p>
            <a:endParaRPr lang="fr-CH" dirty="0"/>
          </a:p>
          <a:p>
            <a:pPr marL="0" indent="0">
              <a:buNone/>
            </a:pP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endParaRPr lang="fr-CH" dirty="0" smtClean="0"/>
          </a:p>
          <a:p>
            <a:endParaRPr lang="fr-CH" dirty="0"/>
          </a:p>
          <a:p>
            <a:pPr marL="0" indent="0">
              <a:buNone/>
            </a:pPr>
            <a:endParaRPr lang="fr-CH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6872"/>
            <a:ext cx="918353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178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M01062004_2">
  <a:themeElements>
    <a:clrScheme name="">
      <a:dk1>
        <a:srgbClr val="5F5F5F"/>
      </a:dk1>
      <a:lt1>
        <a:srgbClr val="FFFFFF"/>
      </a:lt1>
      <a:dk2>
        <a:srgbClr val="5F5F5F"/>
      </a:dk2>
      <a:lt2>
        <a:srgbClr val="808080"/>
      </a:lt2>
      <a:accent1>
        <a:srgbClr val="FF3300"/>
      </a:accent1>
      <a:accent2>
        <a:srgbClr val="3333CC"/>
      </a:accent2>
      <a:accent3>
        <a:srgbClr val="FFFFFF"/>
      </a:accent3>
      <a:accent4>
        <a:srgbClr val="505050"/>
      </a:accent4>
      <a:accent5>
        <a:srgbClr val="FFADAA"/>
      </a:accent5>
      <a:accent6>
        <a:srgbClr val="2D2DB9"/>
      </a:accent6>
      <a:hlink>
        <a:srgbClr val="CCCCFF"/>
      </a:hlink>
      <a:folHlink>
        <a:srgbClr val="B2B2B2"/>
      </a:folHlink>
    </a:clrScheme>
    <a:fontScheme name="DM01062004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M01062004_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M01062004_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M01062004_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M01062004_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M01062004_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M01062004_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M01062004_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</TotalTime>
  <Words>815</Words>
  <Application>Microsoft Office PowerPoint</Application>
  <PresentationFormat>Affichage à l'écran (4:3)</PresentationFormat>
  <Paragraphs>350</Paragraphs>
  <Slides>33</Slides>
  <Notes>33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9" baseType="lpstr">
      <vt:lpstr>Arial</vt:lpstr>
      <vt:lpstr>Courier New</vt:lpstr>
      <vt:lpstr>Symbol</vt:lpstr>
      <vt:lpstr>Times New Roman</vt:lpstr>
      <vt:lpstr>Wingdings</vt:lpstr>
      <vt:lpstr>DM01062004_2</vt:lpstr>
      <vt:lpstr>Modification de l‘OICa et des Directives</vt:lpstr>
      <vt:lpstr>Modification OICa et Directive 1 à 6 Quelle aide peut-on vous apporter comme constructeur </vt:lpstr>
      <vt:lpstr>Modification OICa et Directive 1 à 6 Quelle aide peut-on vous apporter comme constructeur </vt:lpstr>
      <vt:lpstr>Modification OICa et Directive 1 à 6 Quelle aide peut-on vous apporter comme constructeur </vt:lpstr>
      <vt:lpstr>Modification OICa </vt:lpstr>
      <vt:lpstr>Modification OICa </vt:lpstr>
      <vt:lpstr>Modification OICa </vt:lpstr>
      <vt:lpstr>Modification OICa </vt:lpstr>
      <vt:lpstr>Modification OICa </vt:lpstr>
      <vt:lpstr>Modification OICa </vt:lpstr>
      <vt:lpstr>Modification OICa </vt:lpstr>
      <vt:lpstr>Modification OICa </vt:lpstr>
      <vt:lpstr>Modification OICa </vt:lpstr>
      <vt:lpstr>Modification OICa </vt:lpstr>
      <vt:lpstr>Modification OICa </vt:lpstr>
      <vt:lpstr>Modification OICa </vt:lpstr>
      <vt:lpstr>Modification OICa </vt:lpstr>
      <vt:lpstr>Modification OICa  Dans le futur</vt:lpstr>
      <vt:lpstr>Directive 4 </vt:lpstr>
      <vt:lpstr>Directive 4 </vt:lpstr>
      <vt:lpstr>Directive 4 2012 / 2016 </vt:lpstr>
      <vt:lpstr>Directive 4 Outil de travail </vt:lpstr>
      <vt:lpstr>Directive 4 Maintenance Transformation</vt:lpstr>
      <vt:lpstr>Directive 4 Quelle est la question ?  </vt:lpstr>
      <vt:lpstr>Directive 4 Outil de travail </vt:lpstr>
      <vt:lpstr>Directive 4 Annexe 1</vt:lpstr>
      <vt:lpstr>Directive 1 à 3 </vt:lpstr>
      <vt:lpstr>Directive 1 à 3 </vt:lpstr>
      <vt:lpstr>Directive 1 </vt:lpstr>
      <vt:lpstr>Directive 1-2 </vt:lpstr>
      <vt:lpstr>Directive 3 </vt:lpstr>
      <vt:lpstr>Directive 5 et 6 </vt:lpstr>
      <vt:lpstr>Sécurité </vt:lpstr>
    </vt:vector>
  </TitlesOfParts>
  <Company>Doppelmayr Seilbahnen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bei Doppelmayr</dc:title>
  <dc:creator>sab;aupa;bbi</dc:creator>
  <cp:lastModifiedBy>Didier Détraz</cp:lastModifiedBy>
  <cp:revision>1023</cp:revision>
  <cp:lastPrinted>2015-07-21T09:30:30Z</cp:lastPrinted>
  <dcterms:created xsi:type="dcterms:W3CDTF">2006-06-19T13:07:26Z</dcterms:created>
  <dcterms:modified xsi:type="dcterms:W3CDTF">2016-11-07T11:57:26Z</dcterms:modified>
</cp:coreProperties>
</file>